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2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71" r:id="rId9"/>
    <p:sldId id="270" r:id="rId10"/>
    <p:sldId id="261" r:id="rId11"/>
    <p:sldId id="260" r:id="rId12"/>
    <p:sldId id="262" r:id="rId13"/>
    <p:sldId id="263" r:id="rId14"/>
    <p:sldId id="265" r:id="rId15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3302" autoAdjust="0"/>
  </p:normalViewPr>
  <p:slideViewPr>
    <p:cSldViewPr snapToGrid="0">
      <p:cViewPr>
        <p:scale>
          <a:sx n="100" d="100"/>
          <a:sy n="100" d="100"/>
        </p:scale>
        <p:origin x="978" y="2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2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CH" dirty="0"/>
              <a:t>Frauenberufe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2128385627745796"/>
          <c:y val="6.5388687765191314E-2"/>
          <c:w val="0.54540166226644737"/>
          <c:h val="0.75628479115574754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Frauen %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Gastgewerbe, pers. Dienstleistungen</c:v>
                </c:pt>
                <c:pt idx="1">
                  <c:v>Gesundheits-/Lehrberufe, Wissenschaftler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66.400000000000006</c:v>
                </c:pt>
                <c:pt idx="1">
                  <c:v>69.5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3B-4D28-892F-79B7E42D69A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Männer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Gastgewerbe, pers. Dienstleistungen</c:v>
                </c:pt>
                <c:pt idx="1">
                  <c:v>Gesundheits-/Lehrberufe, Wissenschaftler</c:v>
                </c:pt>
              </c:strCache>
            </c:str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33.6</c:v>
                </c:pt>
                <c:pt idx="1">
                  <c:v>30.5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3B-4D28-892F-79B7E42D6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27187312"/>
        <c:axId val="1750276480"/>
        <c:axId val="0"/>
      </c:bar3DChart>
      <c:catAx>
        <c:axId val="1627187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7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50276480"/>
        <c:crosses val="autoZero"/>
        <c:auto val="1"/>
        <c:lblAlgn val="ctr"/>
        <c:lblOffset val="100"/>
        <c:noMultiLvlLbl val="0"/>
      </c:catAx>
      <c:valAx>
        <c:axId val="1750276480"/>
        <c:scaling>
          <c:orientation val="minMax"/>
        </c:scaling>
        <c:delete val="0"/>
        <c:axPos val="b"/>
        <c:majorGridlines>
          <c:spPr>
            <a:ln w="603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27187312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843600026885934"/>
          <c:y val="0.86042819883997046"/>
          <c:w val="0.4091320771626375"/>
          <c:h val="0.13957180116002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CH" dirty="0"/>
              <a:t>Männerberufe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9436298601715969"/>
          <c:y val="6.6073222001634943E-2"/>
          <c:w val="0.55761191183418757"/>
          <c:h val="0.78272042508466655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Männer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Land-/Forstwirtschaftsberufe</c:v>
                </c:pt>
                <c:pt idx="1">
                  <c:v>Industrie- und Gewerbeberufe</c:v>
                </c:pt>
                <c:pt idx="2">
                  <c:v>Techn. Berufe, Informatikberufe</c:v>
                </c:pt>
                <c:pt idx="3">
                  <c:v>Bau-/Ausbaugewerbe, Bergbau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67.099999999999994</c:v>
                </c:pt>
                <c:pt idx="1">
                  <c:v>75.7</c:v>
                </c:pt>
                <c:pt idx="2">
                  <c:v>84.8</c:v>
                </c:pt>
                <c:pt idx="3">
                  <c:v>97.6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E2-4FD9-864D-08BF87204446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Frauen %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Land-/Forstwirtschaftsberufe</c:v>
                </c:pt>
                <c:pt idx="1">
                  <c:v>Industrie- und Gewerbeberufe</c:v>
                </c:pt>
                <c:pt idx="2">
                  <c:v>Techn. Berufe, Informatikberufe</c:v>
                </c:pt>
                <c:pt idx="3">
                  <c:v>Bau-/Ausbaugewerbe, Bergbau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32.9</c:v>
                </c:pt>
                <c:pt idx="1">
                  <c:v>24.3</c:v>
                </c:pt>
                <c:pt idx="2">
                  <c:v>15.2</c:v>
                </c:pt>
                <c:pt idx="3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E2-4FD9-864D-08BF87204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33206720"/>
        <c:axId val="1750283680"/>
        <c:axId val="0"/>
      </c:bar3DChart>
      <c:catAx>
        <c:axId val="1633206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7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50283680"/>
        <c:crosses val="autoZero"/>
        <c:auto val="1"/>
        <c:lblAlgn val="ctr"/>
        <c:lblOffset val="100"/>
        <c:noMultiLvlLbl val="0"/>
      </c:catAx>
      <c:valAx>
        <c:axId val="1750283680"/>
        <c:scaling>
          <c:orientation val="minMax"/>
        </c:scaling>
        <c:delete val="0"/>
        <c:axPos val="b"/>
        <c:majorGridlines>
          <c:spPr>
            <a:ln w="476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33206720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469830030664311"/>
          <c:y val="0.88020319981314965"/>
          <c:w val="0.48880415635142721"/>
          <c:h val="0.119796800186850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2000" baseline="0" dirty="0"/>
              <a:t>Stellenausschreibungen privatrechtlicher Arbeitgeber</a:t>
            </a:r>
            <a:r>
              <a:rPr lang="de-DE" baseline="0" dirty="0"/>
              <a:t> in %</a:t>
            </a:r>
            <a:endParaRPr lang="de-CH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neutral 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54.6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66-40FD-BED3-1D9DE606BA97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männlich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Tabelle1!$C$2</c:f>
              <c:numCache>
                <c:formatCode>General</c:formatCode>
                <c:ptCount val="1"/>
                <c:pt idx="0">
                  <c:v>24.6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66-40FD-BED3-1D9DE606BA97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weiblich %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Tabelle1!$D$2</c:f>
              <c:numCache>
                <c:formatCode>General</c:formatCode>
                <c:ptCount val="1"/>
                <c:pt idx="0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66-40FD-BED3-1D9DE606BA97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inkonsequent %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Tabelle1!$E$2</c:f>
              <c:numCache>
                <c:formatCode>General</c:formatCode>
                <c:ptCount val="1"/>
                <c:pt idx="0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66-40FD-BED3-1D9DE606B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02297136"/>
        <c:axId val="1006167920"/>
        <c:axId val="0"/>
      </c:bar3DChart>
      <c:catAx>
        <c:axId val="11022971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06167920"/>
        <c:crosses val="autoZero"/>
        <c:auto val="1"/>
        <c:lblAlgn val="ctr"/>
        <c:lblOffset val="100"/>
        <c:noMultiLvlLbl val="0"/>
      </c:catAx>
      <c:valAx>
        <c:axId val="1006167920"/>
        <c:scaling>
          <c:orientation val="minMax"/>
        </c:scaling>
        <c:delete val="0"/>
        <c:axPos val="b"/>
        <c:majorGridlines>
          <c:spPr>
            <a:ln w="635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02297136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018201529156681"/>
          <c:y val="0.89065616139219705"/>
          <c:w val="0.53789674388527509"/>
          <c:h val="9.18319836335398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Tabelle1!$A$2:$A$4</cx:f>
        <cx:lvl ptCount="3">
          <cx:pt idx="0">Unternehmensleitung</cx:pt>
          <cx:pt idx="1">mit Vorgesetztenfunktion</cx:pt>
          <cx:pt idx="2">ohne Vorgesetztenfunktion</cx:pt>
        </cx:lvl>
      </cx:strDim>
      <cx:numDim type="val">
        <cx:f>Tabelle1!$B$2:$B$4</cx:f>
        <cx:lvl ptCount="3" formatCode="Standard">
          <cx:pt idx="0">31.800000000000001</cx:pt>
          <cx:pt idx="1">38.899999999999999</cx:pt>
          <cx:pt idx="2">53.149999999999999</cx:pt>
        </cx:lvl>
      </cx:numDim>
    </cx:data>
  </cx:chartData>
  <cx:chart>
    <cx:title pos="t" align="ctr" overlay="0">
      <cx:tx>
        <cx:txData>
          <cx:v>Frauenanteil in %</cx:v>
        </cx:txData>
      </cx:tx>
      <cx:txPr>
        <a:bodyPr spcFirstLastPara="1" vertOverflow="ellipsis" horzOverflow="overflow" wrap="square" lIns="0" tIns="0" rIns="0" bIns="0" anchor="ctr" anchorCtr="1"/>
        <a:lstStyle/>
        <a:p>
          <a:pPr lvl="1" algn="ctr" rtl="0">
            <a:defRPr/>
          </a:pPr>
          <a:r>
            <a:rPr lang="de-DE" sz="1862" b="0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rPr>
            <a:t>Frauenanteil in %</a:t>
          </a:r>
        </a:p>
      </cx:txPr>
    </cx:title>
    <cx:plotArea>
      <cx:plotAreaRegion>
        <cx:series layoutId="funnel" uniqueId="{3BF1C8C6-056E-4F5E-91DA-EAA9AA514F49}">
          <cx:tx>
            <cx:txData>
              <cx:f>Tabelle1!$B$1</cx:f>
              <cx:v>Frauenanteil in %</cx:v>
            </cx:txData>
          </cx:tx>
          <cx:spPr>
            <a:solidFill>
              <a:schemeClr val="accent4">
                <a:lumMod val="40000"/>
                <a:lumOff val="60000"/>
              </a:schemeClr>
            </a:solidFill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500" baseline="0"/>
                </a:pPr>
                <a:endParaRPr lang="de-DE" sz="1500" b="0" i="0" u="none" strike="noStrike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endParaRPr>
              </a:p>
            </cx:txPr>
            <cx:visibility seriesName="0" categoryName="0" value="1"/>
            <cx:separator>, </cx:separator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350" b="1" i="0" baseline="0">
                <a:solidFill>
                  <a:schemeClr val="tx1"/>
                </a:solidFill>
              </a:defRPr>
            </a:pPr>
            <a:endParaRPr lang="de-DE" sz="1350" b="1" i="0" u="none" strike="noStrike" baseline="0">
              <a:solidFill>
                <a:schemeClr val="tx1"/>
              </a:solidFill>
              <a:latin typeface="Calibri" panose="020F0502020204030204"/>
            </a:endParaRPr>
          </a:p>
        </cx:txPr>
      </cx:axis>
    </cx:plotArea>
  </cx:chart>
  <cx:spPr>
    <a:solidFill>
      <a:schemeClr val="bg1">
        <a:lumMod val="95000"/>
      </a:schemeClr>
    </a:solidFill>
  </cx:spPr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Tabelle1!$A$2:$A$4</cx:f>
        <cx:lvl ptCount="3">
          <cx:pt idx="0">Unternehmensleitung</cx:pt>
          <cx:pt idx="1">mit Vorgesetztenfunktion</cx:pt>
          <cx:pt idx="2">ohne Vorgesetztenfunktion</cx:pt>
        </cx:lvl>
      </cx:strDim>
      <cx:numDim type="val">
        <cx:f>Tabelle1!$B$2:$B$4</cx:f>
        <cx:lvl ptCount="3" formatCode="Standard">
          <cx:pt idx="0">68.200000000000003</cx:pt>
          <cx:pt idx="1">61.100000000000001</cx:pt>
          <cx:pt idx="2">46.850000000000001</cx:pt>
        </cx:lvl>
      </cx:numDim>
    </cx:data>
  </cx:chartData>
  <cx:chart>
    <cx:title pos="t" align="ctr" overlay="0">
      <cx:tx>
        <cx:txData>
          <cx:v>Männeranteil in %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de-DE" sz="1862" b="0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rPr>
            <a:t>Männeranteil in %</a:t>
          </a:r>
        </a:p>
      </cx:txPr>
    </cx:title>
    <cx:plotArea>
      <cx:plotAreaRegion>
        <cx:series layoutId="funnel" uniqueId="{7348DA25-E178-47C4-B9D9-A359633B5DD3}">
          <cx:tx>
            <cx:txData>
              <cx:f>Tabelle1!$B$1</cx:f>
              <cx:v>Männeranteil in %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500" baseline="0">
                    <a:solidFill>
                      <a:schemeClr val="bg1"/>
                    </a:solidFill>
                  </a:defRPr>
                </a:pPr>
                <a:endParaRPr lang="de-DE" sz="1500" b="0" i="0" u="none" strike="noStrike" baseline="0">
                  <a:solidFill>
                    <a:schemeClr val="bg1"/>
                  </a:solidFill>
                  <a:latin typeface="Calibri" panose="020F0502020204030204"/>
                </a:endParaRPr>
              </a:p>
            </cx:txPr>
            <cx:visibility seriesName="0" categoryName="0" value="1"/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de-DE" sz="15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68.2</a:t>
                  </a:r>
                </a:p>
              </cx:txPr>
              <cx:visibility seriesName="0" categoryName="0" value="1"/>
            </cx:dataLabel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350" b="1" i="0" baseline="0">
                <a:solidFill>
                  <a:schemeClr val="tx1"/>
                </a:solidFill>
              </a:defRPr>
            </a:pPr>
            <a:endParaRPr lang="de-DE" sz="1350" b="1" i="0" u="none" strike="noStrike" baseline="0">
              <a:solidFill>
                <a:schemeClr val="tx1"/>
              </a:solidFill>
              <a:latin typeface="Calibri" panose="020F0502020204030204"/>
            </a:endParaRPr>
          </a:p>
        </cx:txPr>
      </cx:axis>
    </cx:plotArea>
  </cx:chart>
  <cx:spPr>
    <a:solidFill>
      <a:schemeClr val="bg1">
        <a:lumMod val="95000"/>
      </a:schemeClr>
    </a:solidFill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2T12:53:47.3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1,'5514'0,"-5493"0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2T05:44:20.47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1,'9449'0,"-9427"0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2T13:00:58.7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0,'1881'0,"-1860"0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2T13:01:14.5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1,'1399'0,"-1377"0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2T13:02:06.2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0,'3369'0,"-3352"0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2T13:02:15.4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1,'567'0,"-537"0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2T13:02:19.0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1,'2945'0,"-2921"0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2T13:03:20.86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90,'5051'-89,"-5029"89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2T13:03:38.01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86,'4879'-85,"-4858"84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2T13:03:39.46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2T05:35:41.537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26,'1394'-25,"-1372"25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2T12:53:59.4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0,'5538'0,"-5516"0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2T05:35:45.605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26,'1448'-25,"-1426"24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2T05:35:53.998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25,'1371'-24,"-1349"23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2T05:35:59.852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30,'1704'-29,"-1683"28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2T05:36:10.966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199 1,'-4'0,"-6"0,-10 0,-6 1,-2-1,-2 1,1-1,0 1,6-1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2T05:36:12.550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25,'1346'-24,"-1325"24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2T05:36:19.494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64,'3609'-63,"-3591"62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2T05:36:38.644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14,'790'-13,"-769"12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2T05:45:35.762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0,'4116'0,"-4094"0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2T13:36:01.19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1,'6148'0,"-6126"0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2T05:37:24.044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84,'4747'-83,"-4717"83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2T12:54:23.4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0,'5362'0,"-5340"0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2T05:37:55.442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24,'4'-6,"6"0,6 2,4 0,3 2,2 1,1 1,0 0,1 0,-5 5,2 1,3 0,-23-5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2T05:38:03.685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7,'5'0,"5"0,5-1,5 1,3 0,2-1,1 1,0-1,1 1,-1-1,0 1,0-1,0 1,-1-1,1 1,-5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2T05:38:11.125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5,'9'-1,"6"1,11 0,4-1,1 1,1-1,-2 1,-1-1,-6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2T05:38:18.638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19,'1054'-18,"-1037"17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2T05:39:10.537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8,'392'-7,"-376"7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2T05:39:14.697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10,'509'-9,"-487"9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2T05:39:19.627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7,'4'0,"6"0,5 0,5 0,3-1,2 1,2-1,-1 1,1-1,-1 1,0-1,0 1,0 0,-1-1,0 1,1-1,-5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2T05:39:24.649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20,'1092'-19,"-1070"19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2T05:39:28.732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8,'5'0,"5"0,6 0,8-1,5 1,1-1,1 1,3-1,0 0,-1 1,-3-1,0 1,-3-1,-1 1,0-1,-1 1,0 0,-4-1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2T05:39:34.335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19,'1015'-18,"-993"18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2T12:54:35.4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1,'3023'0,"-3002"0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2T05:40:16.27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37,'2082'-36,"-2060"36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2T05:41:43.289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1,'225'6440,"-225"-6418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05:50:53.1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1,'3320'0,"-3318"0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05:51:07.9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1,'1474'0,"-1453"0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05:51:34.0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0,'1599'0,"-1575"0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5T05:51:42.0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1,'8477'0,"-8450"0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2T05:33:37.974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1,'989'0,"-965"0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2T05:33:50.852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0,'3989'0,"-3967"0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2T05:45:13.997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0,'9164'0,"-9138"0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12T12:54:46.0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1,'2289'0,"-2269"0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2T05:43:13.80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1,'3974'0,"-3947"0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2T05:43:35.10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0,'6149'0,"-6127"0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2T05:43:53.43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1,'992'0,"-971"0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02T05:43:56.66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1,'3202'0,"-3181"0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988D7-2460-4BBE-A566-C53A4997BEC5}" type="datetimeFigureOut">
              <a:rPr lang="de-CH" smtClean="0"/>
              <a:t>31.01.2024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A9081-6763-4259-87EE-7C45A6FA74C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52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A9081-6763-4259-87EE-7C45A6FA74C7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7769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62514-E2CA-45C2-35AA-B4799E0D0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467D8AB-F599-FB02-8066-7C82AA532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702C1D-B7E3-D956-E253-BAD0653F1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E944-5B0B-43B9-9AA4-8F46C7D0C3E1}" type="datetimeFigureOut">
              <a:rPr lang="de-CH" smtClean="0"/>
              <a:t>31.01.2024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03FB33-3C35-D7A8-45A6-23DF2459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A62820-14F6-AC29-A2E5-7D9E26C1C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FC1A-1144-4F8C-B0DB-0856F0FC36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43951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9CE93-2C6B-5E58-E6C8-D10793A15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5282E59-75BB-F0C4-7AAC-B503331DB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DA26BF-7F06-FF79-2EDA-A6B72C151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E944-5B0B-43B9-9AA4-8F46C7D0C3E1}" type="datetimeFigureOut">
              <a:rPr lang="de-CH" smtClean="0"/>
              <a:t>31.01.2024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2ABA12-C6F9-A4CC-1560-B2579399E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9168CA-E823-0E4E-67A9-C3653649B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FC1A-1144-4F8C-B0DB-0856F0FC36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804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E42CE36-0C73-BDA2-EFC4-0F0CFA7CF7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AAED4B6-4F38-ACAE-0E1B-97E5E6CEF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46386E-7E3E-0D59-8CDA-8F967B9B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E944-5B0B-43B9-9AA4-8F46C7D0C3E1}" type="datetimeFigureOut">
              <a:rPr lang="de-CH" smtClean="0"/>
              <a:t>31.01.2024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734E3B-5822-E3D7-BFF7-D77E03E5F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EFD498-42FA-74A2-7FFF-723078DF4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FC1A-1144-4F8C-B0DB-0856F0FC36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162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426A24-C829-7EB0-DDE1-884848FD7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2800F1-7881-C914-8571-60F76AA30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220740-2CCC-1033-C7F1-9320C5F05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E944-5B0B-43B9-9AA4-8F46C7D0C3E1}" type="datetimeFigureOut">
              <a:rPr lang="de-CH" smtClean="0"/>
              <a:t>31.01.2024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9C806D-C54F-82A3-4B19-70705BE9C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C3EE53-EFDE-273C-0160-42E13D9E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FC1A-1144-4F8C-B0DB-0856F0FC36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9423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2717C4-1E78-8C61-C51E-49A9DDE9A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ED9C91-F7DB-71AC-1B4D-78B9A62CD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AB4D9C-C413-A294-1C49-002C78B5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E944-5B0B-43B9-9AA4-8F46C7D0C3E1}" type="datetimeFigureOut">
              <a:rPr lang="de-CH" smtClean="0"/>
              <a:t>31.01.2024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4A20E9-50E5-65CE-3C41-800C2FA8D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4B5620-3F25-39C6-C1D2-8345FAB8C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FC1A-1144-4F8C-B0DB-0856F0FC36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2457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E956F2-CA6C-FEE1-58DC-5D7F62F97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ECF721-D48E-B4FC-6D4D-ED6971082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C11A806-1744-D70B-21B9-973574705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02F059-5397-F0AA-0080-9E90AAD38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E944-5B0B-43B9-9AA4-8F46C7D0C3E1}" type="datetimeFigureOut">
              <a:rPr lang="de-CH" smtClean="0"/>
              <a:t>31.01.2024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D3E69F8-B85E-06B2-2BA3-6188012B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72DC510-9ECB-26E2-DE74-BEEEF4C9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FC1A-1144-4F8C-B0DB-0856F0FC36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16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DE0E8-5B4F-651D-A8AE-C43F0B6A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182729-318C-2F78-B690-254E520EE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A8137E0-8D05-C049-F0FC-FB9FF6D72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79E5F6F-86AD-2C3D-791F-93C17DF63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165685C-CCFA-37F8-108D-E01F3E5EF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F8202D2-C321-07C7-EC6F-DF6A9DCE1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E944-5B0B-43B9-9AA4-8F46C7D0C3E1}" type="datetimeFigureOut">
              <a:rPr lang="de-CH" smtClean="0"/>
              <a:t>31.01.2024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ED8168A-CF3D-90C7-3451-9EBAC3DEE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94738E-6B99-0169-B3C5-6F3B1F4F2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FC1A-1144-4F8C-B0DB-0856F0FC36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0582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44070F-DE45-6875-D110-B8C863F64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54B87F7-C917-B348-E77B-0D4E80697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E944-5B0B-43B9-9AA4-8F46C7D0C3E1}" type="datetimeFigureOut">
              <a:rPr lang="de-CH" smtClean="0"/>
              <a:t>31.01.2024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8C7506-2808-9A09-B531-E04070810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4CEC65A-E625-5E09-D843-41A56CA1E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FC1A-1144-4F8C-B0DB-0856F0FC36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538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305E49A-C741-C05A-A2E6-0C5D2ABAE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E944-5B0B-43B9-9AA4-8F46C7D0C3E1}" type="datetimeFigureOut">
              <a:rPr lang="de-CH" smtClean="0"/>
              <a:t>31.01.2024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D8D9C15-AF7D-43DE-122B-498CCA8B6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50C11E-D6E5-A708-BF89-751E04727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FC1A-1144-4F8C-B0DB-0856F0FC36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67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BA94E5-A470-EB04-B943-269D7E547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DBEACF-81C9-F039-BF12-A71C181BF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186D6C-BE3B-E666-C806-67D2206A1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5A701CB-BCE0-1084-3852-B830D3255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E944-5B0B-43B9-9AA4-8F46C7D0C3E1}" type="datetimeFigureOut">
              <a:rPr lang="de-CH" smtClean="0"/>
              <a:t>31.01.2024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80D22A0-5AFD-F6E4-FAED-62F67817C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C8BB36-CD59-600B-737A-96F2DF79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FC1A-1144-4F8C-B0DB-0856F0FC36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950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F8A28B-2B7E-D689-F72B-69ED67694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42F0E0A-D6EF-99FB-7C11-F735F02D14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3A8224F-FCAA-EC83-C822-8E3B434D1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0E6DC0C-7CC0-9AE7-6D7F-6F8B60CB7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E944-5B0B-43B9-9AA4-8F46C7D0C3E1}" type="datetimeFigureOut">
              <a:rPr lang="de-CH" smtClean="0"/>
              <a:t>31.01.2024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966DB3-EF6B-6EC4-FFED-C8D7819E5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FC25D52-32B6-E50D-E4E9-82E2E2930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6FC1A-1144-4F8C-B0DB-0856F0FC36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5094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4ACCD74-8D0E-1C85-1F3F-9FE856170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E827A1-907D-2BB9-BCA9-B23D15AA7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166B0E-CFBB-0914-443B-503665203C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E944-5B0B-43B9-9AA4-8F46C7D0C3E1}" type="datetimeFigureOut">
              <a:rPr lang="de-CH" smtClean="0"/>
              <a:t>31.01.2024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43566F-DE9B-24BD-E04C-474191C7B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21A251-B3F1-9F07-95EA-20A4104BD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6FC1A-1144-4F8C-B0DB-0856F0FC365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199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microsoft.com/office/2014/relationships/chartEx" Target="../charts/chartEx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9" Type="http://schemas.openxmlformats.org/officeDocument/2006/relationships/image" Target="../media/image20.png"/><Relationship Id="rId3" Type="http://schemas.openxmlformats.org/officeDocument/2006/relationships/image" Target="../media/image2.jpg"/><Relationship Id="rId34" Type="http://schemas.openxmlformats.org/officeDocument/2006/relationships/customXml" Target="../ink/ink3.xml"/><Relationship Id="rId42" Type="http://schemas.openxmlformats.org/officeDocument/2006/relationships/customXml" Target="../ink/ink7.xml"/><Relationship Id="rId47" Type="http://schemas.openxmlformats.org/officeDocument/2006/relationships/image" Target="../media/image7.png"/><Relationship Id="rId33" Type="http://schemas.openxmlformats.org/officeDocument/2006/relationships/image" Target="../media/image17.png"/><Relationship Id="rId38" Type="http://schemas.openxmlformats.org/officeDocument/2006/relationships/customXml" Target="../ink/ink5.xml"/><Relationship Id="rId46" Type="http://schemas.openxmlformats.org/officeDocument/2006/relationships/customXml" Target="../ink/ink9.xml"/><Relationship Id="rId2" Type="http://schemas.openxmlformats.org/officeDocument/2006/relationships/image" Target="../media/image1.jpg"/><Relationship Id="rId41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32" Type="http://schemas.openxmlformats.org/officeDocument/2006/relationships/customXml" Target="../ink/ink2.xml"/><Relationship Id="rId37" Type="http://schemas.openxmlformats.org/officeDocument/2006/relationships/image" Target="../media/image19.png"/><Relationship Id="rId40" Type="http://schemas.openxmlformats.org/officeDocument/2006/relationships/customXml" Target="../ink/ink6.xml"/><Relationship Id="rId45" Type="http://schemas.openxmlformats.org/officeDocument/2006/relationships/image" Target="../media/image6.png"/><Relationship Id="rId5" Type="http://schemas.openxmlformats.org/officeDocument/2006/relationships/customXml" Target="../ink/ink1.xml"/><Relationship Id="rId36" Type="http://schemas.openxmlformats.org/officeDocument/2006/relationships/customXml" Target="../ink/ink4.xml"/><Relationship Id="rId49" Type="http://schemas.openxmlformats.org/officeDocument/2006/relationships/image" Target="../media/image8.png"/><Relationship Id="rId31" Type="http://schemas.openxmlformats.org/officeDocument/2006/relationships/image" Target="../media/image16.png"/><Relationship Id="rId44" Type="http://schemas.openxmlformats.org/officeDocument/2006/relationships/customXml" Target="../ink/ink8.xml"/><Relationship Id="rId4" Type="http://schemas.openxmlformats.org/officeDocument/2006/relationships/image" Target="../media/image3.jpg"/><Relationship Id="rId35" Type="http://schemas.openxmlformats.org/officeDocument/2006/relationships/image" Target="../media/image18.png"/><Relationship Id="rId43" Type="http://schemas.openxmlformats.org/officeDocument/2006/relationships/image" Target="../media/image5.png"/><Relationship Id="rId48" Type="http://schemas.openxmlformats.org/officeDocument/2006/relationships/customXml" Target="../ink/ink10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customXml" Target="../ink/ink16.xml"/><Relationship Id="rId26" Type="http://schemas.openxmlformats.org/officeDocument/2006/relationships/customXml" Target="../ink/ink20.xml"/><Relationship Id="rId39" Type="http://schemas.openxmlformats.org/officeDocument/2006/relationships/image" Target="../media/image25.png"/><Relationship Id="rId21" Type="http://schemas.openxmlformats.org/officeDocument/2006/relationships/image" Target="../media/image31.png"/><Relationship Id="rId34" Type="http://schemas.openxmlformats.org/officeDocument/2006/relationships/customXml" Target="../ink/ink24.xml"/><Relationship Id="rId7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11.png"/><Relationship Id="rId33" Type="http://schemas.openxmlformats.org/officeDocument/2006/relationships/image" Target="../media/image15.png"/><Relationship Id="rId38" Type="http://schemas.openxmlformats.org/officeDocument/2006/relationships/customXml" Target="../ink/ink26.xml"/><Relationship Id="rId2" Type="http://schemas.openxmlformats.org/officeDocument/2006/relationships/image" Target="../media/image4.jpg"/><Relationship Id="rId16" Type="http://schemas.openxmlformats.org/officeDocument/2006/relationships/customXml" Target="../ink/ink15.xml"/><Relationship Id="rId20" Type="http://schemas.openxmlformats.org/officeDocument/2006/relationships/customXml" Target="../ink/ink17.xml"/><Relationship Id="rId29" Type="http://schemas.openxmlformats.org/officeDocument/2006/relationships/image" Target="../media/image13.png"/><Relationship Id="rId41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2.xml"/><Relationship Id="rId24" Type="http://schemas.openxmlformats.org/officeDocument/2006/relationships/customXml" Target="../ink/ink19.xml"/><Relationship Id="rId32" Type="http://schemas.openxmlformats.org/officeDocument/2006/relationships/customXml" Target="../ink/ink23.xml"/><Relationship Id="rId37" Type="http://schemas.openxmlformats.org/officeDocument/2006/relationships/image" Target="../media/image22.png"/><Relationship Id="rId40" Type="http://schemas.openxmlformats.org/officeDocument/2006/relationships/customXml" Target="../ink/ink27.xml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23" Type="http://schemas.openxmlformats.org/officeDocument/2006/relationships/image" Target="../media/image32.png"/><Relationship Id="rId28" Type="http://schemas.openxmlformats.org/officeDocument/2006/relationships/customXml" Target="../ink/ink21.xml"/><Relationship Id="rId36" Type="http://schemas.openxmlformats.org/officeDocument/2006/relationships/customXml" Target="../ink/ink25.xml"/><Relationship Id="rId19" Type="http://schemas.openxmlformats.org/officeDocument/2006/relationships/image" Target="../media/image30.png"/><Relationship Id="rId31" Type="http://schemas.openxmlformats.org/officeDocument/2006/relationships/image" Target="../media/image14.png"/><Relationship Id="rId4" Type="http://schemas.openxmlformats.org/officeDocument/2006/relationships/customXml" Target="../ink/ink11.xml"/><Relationship Id="rId14" Type="http://schemas.openxmlformats.org/officeDocument/2006/relationships/customXml" Target="../ink/ink14.xml"/><Relationship Id="rId22" Type="http://schemas.openxmlformats.org/officeDocument/2006/relationships/customXml" Target="../ink/ink18.xml"/><Relationship Id="rId27" Type="http://schemas.openxmlformats.org/officeDocument/2006/relationships/image" Target="../media/image12.png"/><Relationship Id="rId30" Type="http://schemas.openxmlformats.org/officeDocument/2006/relationships/customXml" Target="../ink/ink22.xml"/><Relationship Id="rId35" Type="http://schemas.openxmlformats.org/officeDocument/2006/relationships/image" Target="../media/image21.png"/><Relationship Id="rId8" Type="http://schemas.openxmlformats.org/officeDocument/2006/relationships/customXml" Target="../ink/ink13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9" Type="http://schemas.openxmlformats.org/officeDocument/2006/relationships/customXml" Target="../ink/ink34.xml"/><Relationship Id="rId51" Type="http://schemas.openxmlformats.org/officeDocument/2006/relationships/customXml" Target="../ink/ink40.xml"/><Relationship Id="rId3" Type="http://schemas.openxmlformats.org/officeDocument/2006/relationships/image" Target="../media/image7.jpg"/><Relationship Id="rId34" Type="http://schemas.openxmlformats.org/officeDocument/2006/relationships/image" Target="../media/image35.png"/><Relationship Id="rId42" Type="http://schemas.openxmlformats.org/officeDocument/2006/relationships/image" Target="../media/image39.png"/><Relationship Id="rId47" Type="http://schemas.openxmlformats.org/officeDocument/2006/relationships/customXml" Target="../ink/ink38.xml"/><Relationship Id="rId50" Type="http://schemas.openxmlformats.org/officeDocument/2006/relationships/image" Target="../media/image43.png"/><Relationship Id="rId33" Type="http://schemas.openxmlformats.org/officeDocument/2006/relationships/customXml" Target="../ink/ink31.xml"/><Relationship Id="rId38" Type="http://schemas.openxmlformats.org/officeDocument/2006/relationships/image" Target="../media/image37.png"/><Relationship Id="rId46" Type="http://schemas.openxmlformats.org/officeDocument/2006/relationships/image" Target="../media/image41.png"/><Relationship Id="rId2" Type="http://schemas.openxmlformats.org/officeDocument/2006/relationships/image" Target="../media/image6.jpg"/><Relationship Id="rId29" Type="http://schemas.openxmlformats.org/officeDocument/2006/relationships/customXml" Target="../ink/ink29.xml"/><Relationship Id="rId41" Type="http://schemas.openxmlformats.org/officeDocument/2006/relationships/customXml" Target="../ink/ink35.xml"/><Relationship Id="rId54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32" Type="http://schemas.openxmlformats.org/officeDocument/2006/relationships/image" Target="../media/image34.png"/><Relationship Id="rId37" Type="http://schemas.openxmlformats.org/officeDocument/2006/relationships/customXml" Target="../ink/ink33.xml"/><Relationship Id="rId40" Type="http://schemas.openxmlformats.org/officeDocument/2006/relationships/image" Target="../media/image38.png"/><Relationship Id="rId45" Type="http://schemas.openxmlformats.org/officeDocument/2006/relationships/customXml" Target="../ink/ink37.xml"/><Relationship Id="rId53" Type="http://schemas.openxmlformats.org/officeDocument/2006/relationships/customXml" Target="../ink/ink41.xml"/><Relationship Id="rId5" Type="http://schemas.openxmlformats.org/officeDocument/2006/relationships/customXml" Target="../ink/ink28.xml"/><Relationship Id="rId28" Type="http://schemas.openxmlformats.org/officeDocument/2006/relationships/image" Target="../media/image54.png"/><Relationship Id="rId36" Type="http://schemas.openxmlformats.org/officeDocument/2006/relationships/image" Target="../media/image36.png"/><Relationship Id="rId49" Type="http://schemas.openxmlformats.org/officeDocument/2006/relationships/customXml" Target="../ink/ink39.xml"/><Relationship Id="rId31" Type="http://schemas.openxmlformats.org/officeDocument/2006/relationships/customXml" Target="../ink/ink30.xml"/><Relationship Id="rId44" Type="http://schemas.openxmlformats.org/officeDocument/2006/relationships/image" Target="../media/image40.png"/><Relationship Id="rId52" Type="http://schemas.openxmlformats.org/officeDocument/2006/relationships/image" Target="../media/image44.png"/><Relationship Id="rId4" Type="http://schemas.openxmlformats.org/officeDocument/2006/relationships/image" Target="../media/image8.jpg"/><Relationship Id="rId30" Type="http://schemas.openxmlformats.org/officeDocument/2006/relationships/image" Target="../media/image33.png"/><Relationship Id="rId35" Type="http://schemas.openxmlformats.org/officeDocument/2006/relationships/customXml" Target="../ink/ink32.xml"/><Relationship Id="rId43" Type="http://schemas.openxmlformats.org/officeDocument/2006/relationships/customXml" Target="../ink/ink36.xml"/><Relationship Id="rId48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18" Type="http://schemas.openxmlformats.org/officeDocument/2006/relationships/customXml" Target="../ink/ink45.xml"/><Relationship Id="rId3" Type="http://schemas.openxmlformats.org/officeDocument/2006/relationships/image" Target="../media/image10.jpg"/><Relationship Id="rId21" Type="http://schemas.openxmlformats.org/officeDocument/2006/relationships/image" Target="../media/image48.png"/><Relationship Id="rId17" Type="http://schemas.openxmlformats.org/officeDocument/2006/relationships/image" Target="../media/image62.png"/><Relationship Id="rId25" Type="http://schemas.openxmlformats.org/officeDocument/2006/relationships/image" Target="../media/image50.png"/><Relationship Id="rId2" Type="http://schemas.openxmlformats.org/officeDocument/2006/relationships/image" Target="../media/image9.png"/><Relationship Id="rId16" Type="http://schemas.openxmlformats.org/officeDocument/2006/relationships/customXml" Target="../ink/ink44.xml"/><Relationship Id="rId20" Type="http://schemas.openxmlformats.org/officeDocument/2006/relationships/customXml" Target="../ink/ink46.xml"/><Relationship Id="rId1" Type="http://schemas.openxmlformats.org/officeDocument/2006/relationships/slideLayout" Target="../slideLayouts/slideLayout4.xml"/><Relationship Id="rId24" Type="http://schemas.openxmlformats.org/officeDocument/2006/relationships/customXml" Target="../ink/ink48.xml"/><Relationship Id="rId15" Type="http://schemas.openxmlformats.org/officeDocument/2006/relationships/image" Target="../media/image61.png"/><Relationship Id="rId23" Type="http://schemas.openxmlformats.org/officeDocument/2006/relationships/image" Target="../media/image49.png"/><Relationship Id="rId19" Type="http://schemas.openxmlformats.org/officeDocument/2006/relationships/image" Target="../media/image63.png"/><Relationship Id="rId4" Type="http://schemas.openxmlformats.org/officeDocument/2006/relationships/customXml" Target="../ink/ink42.xml"/><Relationship Id="rId14" Type="http://schemas.openxmlformats.org/officeDocument/2006/relationships/customXml" Target="../ink/ink43.xml"/><Relationship Id="rId22" Type="http://schemas.openxmlformats.org/officeDocument/2006/relationships/customXml" Target="../ink/ink4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0C24D50-D6E6-5A66-DEEC-20723EED6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4103"/>
            <a:ext cx="10515600" cy="3281458"/>
          </a:xfrm>
        </p:spPr>
        <p:txBody>
          <a:bodyPr/>
          <a:lstStyle/>
          <a:p>
            <a:pPr algn="ctr"/>
            <a:r>
              <a:rPr lang="de-DE" b="1" dirty="0"/>
              <a:t>Die Anstellung im Umfeld des Geschlechtergleichheitskontexts </a:t>
            </a:r>
            <a:endParaRPr lang="de-CH" b="1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5A0C94A-7C1A-1BD1-FA91-8975E7E14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85561"/>
            <a:ext cx="10515600" cy="1891402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/>
              <a:t>Dr. </a:t>
            </a:r>
            <a:r>
              <a:rPr lang="de-DE" dirty="0" err="1"/>
              <a:t>iur</a:t>
            </a:r>
            <a:r>
              <a:rPr lang="de-DE" dirty="0"/>
              <a:t>. Jakob Ueberschlag </a:t>
            </a:r>
          </a:p>
          <a:p>
            <a:pPr marL="0" indent="0" algn="ctr">
              <a:buNone/>
            </a:pPr>
            <a:r>
              <a:rPr lang="de-DE" sz="2400" dirty="0"/>
              <a:t>Rechtskonsulent / Anwaltskanzlei Ueberschlag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3468929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1D53E-22F9-6D53-DA51-20A6232A3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Unabdingbarkeit i.e.S.</a:t>
            </a:r>
            <a:endParaRPr lang="de-CH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B6791A-140A-93D2-4D1F-3F983DE80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53378"/>
            <a:ext cx="11887200" cy="4825388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1. Biologische bzw. physische Notwendigkeit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</a:pPr>
            <a:r>
              <a:rPr lang="de-DE" sz="2400" dirty="0"/>
              <a:t>Ammen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</a:pPr>
            <a:r>
              <a:rPr lang="de-DE" sz="2400" dirty="0"/>
              <a:t>Aktmodelle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</a:pPr>
            <a:r>
              <a:rPr lang="de-DE" sz="2400" dirty="0"/>
              <a:t>Rotlichtberufe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</a:pPr>
            <a:r>
              <a:rPr lang="de-DE" sz="2400" dirty="0"/>
              <a:t>Testpersonen</a:t>
            </a:r>
          </a:p>
          <a:p>
            <a:pPr marL="0" indent="0">
              <a:buNone/>
            </a:pPr>
            <a:r>
              <a:rPr lang="de-DE" b="1" dirty="0"/>
              <a:t>2. Authentizitätswahrung</a:t>
            </a: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400" dirty="0">
                <a:solidFill>
                  <a:prstClr val="black"/>
                </a:solidFill>
                <a:latin typeface="Calibri" panose="020F0502020204030204"/>
              </a:rPr>
              <a:t>Reproduzierende Sprech- und Gesangskünstler*innen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400" dirty="0">
                <a:solidFill>
                  <a:prstClr val="black"/>
                </a:solidFill>
                <a:latin typeface="Calibri" panose="020F0502020204030204"/>
              </a:rPr>
              <a:t>Mannequins und Dressmen</a:t>
            </a:r>
            <a:endParaRPr lang="de-DE" sz="2400" dirty="0"/>
          </a:p>
          <a:p>
            <a:pPr marL="0" indent="0">
              <a:buNone/>
            </a:pPr>
            <a:r>
              <a:rPr lang="de-DE" b="1" dirty="0"/>
              <a:t>3. Gesetzliche Beschäftigungsverbote</a:t>
            </a: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Art. 66 ArGV 1 Arbeiten auf Untertage-Baustellen? </a:t>
            </a: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30683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91E3E-7191-BD4D-F75E-D78E841F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Unabdingbarkeit </a:t>
            </a:r>
            <a:r>
              <a:rPr lang="de-DE" b="1" dirty="0" err="1"/>
              <a:t>i.w.S</a:t>
            </a:r>
            <a:r>
              <a:rPr lang="de-DE" b="1" dirty="0"/>
              <a:t>.</a:t>
            </a:r>
            <a:endParaRPr lang="de-CH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435950-9477-C431-93EA-188627427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305" y="1432193"/>
            <a:ext cx="11832114" cy="47447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u="sng" dirty="0"/>
              <a:t>Voraussetzungen</a:t>
            </a:r>
            <a:r>
              <a:rPr lang="de-DE" b="1" dirty="0"/>
              <a:t>:</a:t>
            </a:r>
          </a:p>
          <a:p>
            <a:r>
              <a:rPr lang="de-DE" dirty="0"/>
              <a:t>Tatsächlich schlechtere Verrichtung</a:t>
            </a:r>
          </a:p>
          <a:p>
            <a:pPr marL="0" indent="0">
              <a:buNone/>
            </a:pPr>
            <a:r>
              <a:rPr lang="de-DE" dirty="0"/>
              <a:t>	unmittelbar biologisch bedingt oder legitimerweise reflektiert durch 	Dritte?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err="1"/>
              <a:t>Verhältnismässigkeitsprüfung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		</a:t>
            </a:r>
          </a:p>
          <a:p>
            <a:pPr marL="0" indent="0">
              <a:buNone/>
            </a:pPr>
            <a:r>
              <a:rPr lang="de-DE" dirty="0"/>
              <a:t>					oder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Legitime öffentliche Interessen oder Gründe des zwingenden Drittschutzes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err="1"/>
              <a:t>Verhältnismässigkeitsprüfung</a:t>
            </a:r>
            <a:endParaRPr lang="de-DE" dirty="0"/>
          </a:p>
          <a:p>
            <a:endParaRPr lang="de-CH" dirty="0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74FFDB92-7769-09E2-980D-7CC189D6893D}"/>
              </a:ext>
            </a:extLst>
          </p:cNvPr>
          <p:cNvSpPr/>
          <p:nvPr/>
        </p:nvSpPr>
        <p:spPr>
          <a:xfrm>
            <a:off x="356850" y="2390660"/>
            <a:ext cx="624569" cy="36709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5456989-6DF6-5066-4712-E6887196E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49" y="3222804"/>
            <a:ext cx="624570" cy="36709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6DCEAC9-9C74-E0E0-1833-6B6A8BF0B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49" y="5583994"/>
            <a:ext cx="624570" cy="36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60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C8D2B0-6FC6-9645-67E7-1F08D0517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053" y="137711"/>
            <a:ext cx="10515600" cy="1325563"/>
          </a:xfrm>
        </p:spPr>
        <p:txBody>
          <a:bodyPr/>
          <a:lstStyle/>
          <a:p>
            <a:pPr algn="ctr"/>
            <a:r>
              <a:rPr lang="de-CH" b="1" dirty="0"/>
              <a:t>Unabdingbarkeit </a:t>
            </a:r>
            <a:r>
              <a:rPr lang="de-CH" b="1" dirty="0" err="1"/>
              <a:t>i.w.S</a:t>
            </a:r>
            <a:r>
              <a:rPr lang="de-CH" b="1" dirty="0"/>
              <a:t>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131DC7-875A-4DBF-FDB6-12914EDE8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451" y="1244906"/>
            <a:ext cx="11821098" cy="5475383"/>
          </a:xfrm>
        </p:spPr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3000" b="1" u="sng" dirty="0">
                <a:solidFill>
                  <a:prstClr val="black"/>
                </a:solidFill>
                <a:latin typeface="Calibri" panose="020F0502020204030204"/>
              </a:rPr>
              <a:t>Fallgruppen</a:t>
            </a:r>
            <a:r>
              <a:rPr kumimoji="0" lang="de-DE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lang="de-DE" sz="3000" b="1" dirty="0">
                <a:solidFill>
                  <a:prstClr val="black"/>
                </a:solidFill>
                <a:latin typeface="Calibri" panose="020F0502020204030204"/>
              </a:rPr>
              <a:t>Berücksichtigung des gegengeschlechtlichen Schamgefühls</a:t>
            </a:r>
            <a:endParaRPr kumimoji="0" lang="de-DE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z.B. </a:t>
            </a:r>
            <a:r>
              <a:rPr kumimoji="0" lang="de-DE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Dessousgeschäft</a:t>
            </a:r>
            <a:r>
              <a:rPr kumimoji="0" lang="de-DE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Sauna, Klinikpersonal bei Intimpflege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lang="de-DE" sz="3000" b="1" dirty="0">
                <a:solidFill>
                  <a:prstClr val="black"/>
                </a:solidFill>
                <a:latin typeface="Calibri" panose="020F0502020204030204"/>
              </a:rPr>
              <a:t>Legitime </a:t>
            </a:r>
            <a:r>
              <a:rPr lang="de-DE" sz="3000" b="1" dirty="0" err="1">
                <a:solidFill>
                  <a:prstClr val="black"/>
                </a:solidFill>
                <a:latin typeface="Calibri" panose="020F0502020204030204"/>
              </a:rPr>
              <a:t>öff</a:t>
            </a:r>
            <a:r>
              <a:rPr lang="de-DE" sz="3000" b="1" dirty="0">
                <a:solidFill>
                  <a:prstClr val="black"/>
                </a:solidFill>
                <a:latin typeface="Calibri" panose="020F0502020204030204"/>
              </a:rPr>
              <a:t>. Interessen bzw. zwingender Drittschutz</a:t>
            </a:r>
            <a:endParaRPr kumimoji="0" lang="de-DE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r>
              <a:rPr lang="de-DE" sz="2600" dirty="0">
                <a:solidFill>
                  <a:prstClr val="black"/>
                </a:solidFill>
                <a:latin typeface="Calibri" panose="020F0502020204030204"/>
              </a:rPr>
              <a:t>z.B. Aufsicht Strafgefangene, Frauenhäuser, Telefonseelsorge, Personenkontrolle</a:t>
            </a:r>
            <a:endParaRPr kumimoji="0" lang="de-DE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lang="de-DE" sz="3000" b="1" dirty="0">
                <a:solidFill>
                  <a:prstClr val="black"/>
                </a:solidFill>
                <a:latin typeface="Calibri" panose="020F0502020204030204"/>
              </a:rPr>
              <a:t>Rücksicht auf Vorurteile bzw. subjektive Erwartungen Dritter?</a:t>
            </a:r>
            <a:endParaRPr kumimoji="0" lang="de-DE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r>
              <a:rPr lang="de-DE" sz="2600" dirty="0">
                <a:solidFill>
                  <a:prstClr val="black"/>
                </a:solidFill>
                <a:latin typeface="Calibri" panose="020F0502020204030204"/>
              </a:rPr>
              <a:t>Nur ausnahmsweise, z.B. Drittstaaten, wenn keine Geschäftspartnerinnen akzeptiert</a:t>
            </a:r>
            <a:endParaRPr kumimoji="0" lang="de-DE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de-CH" sz="3000" b="1" dirty="0"/>
              <a:t>4. Tendenzschutz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de-CH" sz="2600" dirty="0"/>
              <a:t>z.B. Geschäftsführerin Frauenverband, Chefredaktorin feministische Zeitschrift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e-CH" sz="3000" b="1" dirty="0"/>
              <a:t>5. Fälle  «statistischer Diskriminierung»?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de-CH" sz="2600" dirty="0"/>
              <a:t>Nein!</a:t>
            </a:r>
          </a:p>
        </p:txBody>
      </p:sp>
    </p:spTree>
    <p:extLst>
      <p:ext uri="{BB962C8B-B14F-4D97-AF65-F5344CB8AC3E}">
        <p14:creationId xmlns:p14="http://schemas.microsoft.com/office/powerpoint/2010/main" val="4021509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8F8D5F-47D8-81FB-029D-0C807513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318" y="137711"/>
            <a:ext cx="10515600" cy="1325563"/>
          </a:xfrm>
        </p:spPr>
        <p:txBody>
          <a:bodyPr/>
          <a:lstStyle/>
          <a:p>
            <a:r>
              <a:rPr lang="de-DE" b="1" dirty="0"/>
              <a:t>Probleme bei der Anspruchsgeltendmachung</a:t>
            </a:r>
            <a:endParaRPr lang="de-CH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492D19-9FC0-56A6-6A23-74C536B62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472" y="1178805"/>
            <a:ext cx="11677880" cy="5541484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e-DE" b="1" dirty="0"/>
              <a:t>Beweislasterleichterung: </a:t>
            </a:r>
          </a:p>
          <a:p>
            <a:pPr>
              <a:spcAft>
                <a:spcPts val="1200"/>
              </a:spcAft>
            </a:pPr>
            <a:r>
              <a:rPr lang="de-DE" dirty="0"/>
              <a:t>Art. 6 </a:t>
            </a:r>
            <a:r>
              <a:rPr lang="de-DE" dirty="0" err="1"/>
              <a:t>GlG</a:t>
            </a:r>
            <a:r>
              <a:rPr lang="de-DE" dirty="0"/>
              <a:t>: </a:t>
            </a:r>
            <a:r>
              <a:rPr lang="de-DE" sz="2400" i="1" dirty="0"/>
              <a:t>„Bezüglich der Aufgabenzuteilung, Gestaltung der Arbeitsbedingungen, Entlöhnung, Aus- und Weiterbildung, Beförderung und Entlassung wird eine </a:t>
            </a:r>
            <a:r>
              <a:rPr lang="de-DE" sz="2400" i="1" u="sng" dirty="0" err="1"/>
              <a:t>Diskrimi-nierung</a:t>
            </a:r>
            <a:r>
              <a:rPr lang="de-DE" sz="2400" i="1" u="sng" dirty="0"/>
              <a:t> vermutet</a:t>
            </a:r>
            <a:r>
              <a:rPr lang="de-DE" sz="2400" i="1" dirty="0"/>
              <a:t>, </a:t>
            </a:r>
            <a:r>
              <a:rPr lang="de-DE" sz="2400" i="1" u="sng" dirty="0"/>
              <a:t>wenn</a:t>
            </a:r>
            <a:r>
              <a:rPr lang="de-DE" sz="2400" i="1" dirty="0"/>
              <a:t> diese von der betroffenen Person </a:t>
            </a:r>
            <a:r>
              <a:rPr lang="de-DE" sz="2400" i="1" u="sng" dirty="0"/>
              <a:t>glaubhaft gemacht </a:t>
            </a:r>
            <a:r>
              <a:rPr lang="de-DE" sz="2400" i="1" dirty="0"/>
              <a:t>wird.“</a:t>
            </a:r>
          </a:p>
          <a:p>
            <a:pPr>
              <a:spcAft>
                <a:spcPts val="1200"/>
              </a:spcAft>
            </a:pPr>
            <a:r>
              <a:rPr lang="de-DE" dirty="0"/>
              <a:t>Anstellungen sind ausgeschlossen             qualifizierte Schweigen</a:t>
            </a:r>
          </a:p>
          <a:p>
            <a:pPr>
              <a:spcAft>
                <a:spcPts val="1200"/>
              </a:spcAft>
            </a:pPr>
            <a:r>
              <a:rPr lang="de-DE" dirty="0"/>
              <a:t>Strukturelle Beweisnot!</a:t>
            </a:r>
          </a:p>
          <a:p>
            <a:pPr>
              <a:spcAft>
                <a:spcPts val="1200"/>
              </a:spcAft>
            </a:pPr>
            <a:r>
              <a:rPr lang="de-DE" dirty="0"/>
              <a:t>Art. 8: </a:t>
            </a:r>
            <a:r>
              <a:rPr lang="de-DE" sz="2400" i="1" dirty="0"/>
              <a:t>„Personen, deren Bewerbung für eine Anstellung nicht berücksichtigt worden ist und die eine Diskriminierung geltend machen, können von der Arbeitgeberin oder vom Arbeitgeber eine </a:t>
            </a:r>
            <a:r>
              <a:rPr lang="de-DE" sz="2400" i="1" u="sng" dirty="0"/>
              <a:t>schriftliche Begründung</a:t>
            </a:r>
            <a:r>
              <a:rPr lang="de-DE" sz="2400" i="1" dirty="0"/>
              <a:t> verlangen.“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e-CH" i="1" dirty="0"/>
              <a:t>	  </a:t>
            </a:r>
            <a:r>
              <a:rPr lang="de-CH" dirty="0"/>
              <a:t>kein adäquater Ersatz; de lege ferenda muss Art. 6 </a:t>
            </a:r>
            <a:r>
              <a:rPr lang="de-CH" dirty="0" err="1"/>
              <a:t>GlG</a:t>
            </a:r>
            <a:r>
              <a:rPr lang="de-CH" dirty="0"/>
              <a:t> gelten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10B99FA7-527B-226B-5452-489188320E90}"/>
              </a:ext>
            </a:extLst>
          </p:cNvPr>
          <p:cNvCxnSpPr/>
          <p:nvPr/>
        </p:nvCxnSpPr>
        <p:spPr>
          <a:xfrm>
            <a:off x="5725099" y="3429000"/>
            <a:ext cx="67202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feil: nach oben gebogen 5">
            <a:extLst>
              <a:ext uri="{FF2B5EF4-FFF2-40B4-BE49-F238E27FC236}">
                <a16:creationId xmlns:a16="http://schemas.microsoft.com/office/drawing/2014/main" id="{2E9CECBF-7DBB-8045-1DCB-F9E65C5C025B}"/>
              </a:ext>
            </a:extLst>
          </p:cNvPr>
          <p:cNvSpPr/>
          <p:nvPr/>
        </p:nvSpPr>
        <p:spPr>
          <a:xfrm rot="5400000">
            <a:off x="841072" y="5654289"/>
            <a:ext cx="422994" cy="472807"/>
          </a:xfrm>
          <a:prstGeom prst="bentUpArrow">
            <a:avLst>
              <a:gd name="adj1" fmla="val 25000"/>
              <a:gd name="adj2" fmla="val 26078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27228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8F8D5F-47D8-81FB-029D-0C807513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318" y="137711"/>
            <a:ext cx="10515600" cy="1325563"/>
          </a:xfrm>
        </p:spPr>
        <p:txBody>
          <a:bodyPr/>
          <a:lstStyle/>
          <a:p>
            <a:r>
              <a:rPr lang="de-DE" b="1" dirty="0"/>
              <a:t>Probleme bei der Anspruchsgeltendmachung</a:t>
            </a:r>
            <a:endParaRPr lang="de-CH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492D19-9FC0-56A6-6A23-74C536B62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472" y="1178804"/>
            <a:ext cx="11677880" cy="560758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de-DE" sz="3000" b="1" dirty="0"/>
              <a:t>Entschädigungshöhe: </a:t>
            </a:r>
          </a:p>
          <a:p>
            <a:pPr>
              <a:spcAft>
                <a:spcPts val="1200"/>
              </a:spcAft>
            </a:pPr>
            <a:r>
              <a:rPr lang="de-DE" sz="3000" dirty="0"/>
              <a:t>Art. 5 Abs. 4 </a:t>
            </a:r>
            <a:r>
              <a:rPr lang="de-DE" sz="3000" dirty="0" err="1"/>
              <a:t>GlG</a:t>
            </a:r>
            <a:r>
              <a:rPr lang="de-DE" sz="3000" dirty="0"/>
              <a:t>: </a:t>
            </a:r>
            <a:r>
              <a:rPr lang="de-DE" sz="2400" i="1" dirty="0"/>
              <a:t>„Die Entschädigung bei Diskriminierung in der Ablehnung einer Anstellung nach Abs. 2 darf den Betrag nicht übersteigen, der </a:t>
            </a:r>
            <a:r>
              <a:rPr lang="de-DE" sz="2400" i="1" u="sng" dirty="0"/>
              <a:t>drei Monatslöhnen </a:t>
            </a:r>
            <a:r>
              <a:rPr lang="de-DE" sz="2400" i="1" dirty="0"/>
              <a:t>entspricht. Die </a:t>
            </a:r>
            <a:r>
              <a:rPr lang="de-DE" sz="2400" i="1" u="sng" dirty="0"/>
              <a:t>Gesamtsumme</a:t>
            </a:r>
            <a:r>
              <a:rPr lang="de-DE" sz="2400" i="1" dirty="0"/>
              <a:t> der Entschädigungen darf diesen Betrag auch dann </a:t>
            </a:r>
            <a:r>
              <a:rPr lang="de-DE" sz="2400" i="1" u="sng" dirty="0"/>
              <a:t>nicht übersteigen, wenn mehrere Personen</a:t>
            </a:r>
            <a:r>
              <a:rPr lang="de-DE" sz="2400" i="1" dirty="0"/>
              <a:t> einen Anspruch auf eine Entschädigung wegen diskriminierender Ablehnung derselben Anstellung geltend machen.“</a:t>
            </a:r>
          </a:p>
          <a:p>
            <a:pPr>
              <a:spcAft>
                <a:spcPts val="1200"/>
              </a:spcAft>
            </a:pPr>
            <a:r>
              <a:rPr lang="de-DE" sz="3000" dirty="0"/>
              <a:t>Funktionen der Entschädigung: </a:t>
            </a:r>
            <a:r>
              <a:rPr lang="de-DE" dirty="0"/>
              <a:t>        Strafe und damit auch Prävention</a:t>
            </a:r>
            <a:br>
              <a:rPr lang="de-DE" dirty="0"/>
            </a:br>
            <a:r>
              <a:rPr lang="de-DE" dirty="0"/>
              <a:t>						    Wiedergutmachung</a:t>
            </a:r>
          </a:p>
          <a:p>
            <a:pPr>
              <a:spcAft>
                <a:spcPts val="1200"/>
              </a:spcAft>
            </a:pPr>
            <a:r>
              <a:rPr lang="de-DE" dirty="0"/>
              <a:t>Internationale Anforderungen an wirksamen Rechtsbehelf nicht erfüllt!</a:t>
            </a:r>
            <a:br>
              <a:rPr lang="de-DE" dirty="0"/>
            </a:br>
            <a:r>
              <a:rPr lang="de-DE" dirty="0"/>
              <a:t>     De lege ferenda: 	</a:t>
            </a:r>
            <a:r>
              <a:rPr lang="de-DE" i="1" dirty="0"/>
              <a:t>Straffunktion</a:t>
            </a:r>
            <a:r>
              <a:rPr lang="de-DE" dirty="0"/>
              <a:t> ausklammern und im StGB verankern</a:t>
            </a:r>
            <a:br>
              <a:rPr lang="de-DE" dirty="0"/>
            </a:br>
            <a:r>
              <a:rPr lang="de-DE" dirty="0"/>
              <a:t>				</a:t>
            </a:r>
            <a:r>
              <a:rPr lang="de-DE" i="1" dirty="0"/>
              <a:t>Wiedergutmachungsfunktion</a:t>
            </a:r>
            <a:r>
              <a:rPr lang="de-DE" dirty="0"/>
              <a:t>: Richterliches Ermessen</a:t>
            </a:r>
            <a:br>
              <a:rPr lang="de-DE" dirty="0"/>
            </a:br>
            <a:r>
              <a:rPr lang="de-DE" dirty="0"/>
              <a:t>				ohne Bindung an Monatslöhne und Höchstgrenzen</a:t>
            </a:r>
          </a:p>
          <a:p>
            <a:pPr marL="914400" lvl="2" indent="0">
              <a:spcAft>
                <a:spcPts val="1200"/>
              </a:spcAft>
              <a:buNone/>
            </a:pPr>
            <a:endParaRPr lang="de-DE" sz="2800" dirty="0"/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10B99FA7-527B-226B-5452-489188320E90}"/>
              </a:ext>
            </a:extLst>
          </p:cNvPr>
          <p:cNvCxnSpPr>
            <a:cxnSpLocks/>
          </p:cNvCxnSpPr>
          <p:nvPr/>
        </p:nvCxnSpPr>
        <p:spPr>
          <a:xfrm>
            <a:off x="5640636" y="4108095"/>
            <a:ext cx="45536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feil: nach oben gebogen 5">
            <a:extLst>
              <a:ext uri="{FF2B5EF4-FFF2-40B4-BE49-F238E27FC236}">
                <a16:creationId xmlns:a16="http://schemas.microsoft.com/office/drawing/2014/main" id="{2E9CECBF-7DBB-8045-1DCB-F9E65C5C025B}"/>
              </a:ext>
            </a:extLst>
          </p:cNvPr>
          <p:cNvSpPr/>
          <p:nvPr/>
        </p:nvSpPr>
        <p:spPr>
          <a:xfrm rot="5400000">
            <a:off x="531852" y="5273589"/>
            <a:ext cx="294125" cy="472807"/>
          </a:xfrm>
          <a:prstGeom prst="bentUpArrow">
            <a:avLst>
              <a:gd name="adj1" fmla="val 25000"/>
              <a:gd name="adj2" fmla="val 26078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661D164-5FED-5E84-695B-0C62D46BD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264" y="5269179"/>
            <a:ext cx="701101" cy="48162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E0B2D9A-3BAE-0977-42C8-26CF821D4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264" y="5679196"/>
            <a:ext cx="701101" cy="48162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F74BD63-C5BE-C901-D91C-DCF038BDF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636" y="4234790"/>
            <a:ext cx="701101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12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BD4DE-56E0-BC59-ED3E-5AE3BB52C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Horizontale Segregation</a:t>
            </a:r>
            <a:endParaRPr lang="de-CH" b="1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9A9E2BEF-DE28-CDEC-63D0-FCEE201DF19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441737"/>
              </p:ext>
            </p:extLst>
          </p:nvPr>
        </p:nvGraphicFramePr>
        <p:xfrm>
          <a:off x="264405" y="1355075"/>
          <a:ext cx="5755395" cy="513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Inhaltsplatzhalter 10">
            <a:extLst>
              <a:ext uri="{FF2B5EF4-FFF2-40B4-BE49-F238E27FC236}">
                <a16:creationId xmlns:a16="http://schemas.microsoft.com/office/drawing/2014/main" id="{A35FC022-74D7-B4B2-2046-18C90935D4B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19230555"/>
              </p:ext>
            </p:extLst>
          </p:nvPr>
        </p:nvGraphicFramePr>
        <p:xfrm>
          <a:off x="6172199" y="1355075"/>
          <a:ext cx="5755396" cy="513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5964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BB3F47-B189-924A-DEA1-8B61FBB3B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Vertikale Segregation</a:t>
            </a:r>
            <a:endParaRPr lang="de-CH" b="1" dirty="0"/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7" name="Inhaltsplatzhalter 6">
                <a:extLst>
                  <a:ext uri="{FF2B5EF4-FFF2-40B4-BE49-F238E27FC236}">
                    <a16:creationId xmlns:a16="http://schemas.microsoft.com/office/drawing/2014/main" id="{BB486351-51F7-0AE2-D760-A114BA33E452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4162714156"/>
                  </p:ext>
                </p:extLst>
              </p:nvPr>
            </p:nvGraphicFramePr>
            <p:xfrm>
              <a:off x="0" y="1825625"/>
              <a:ext cx="5989505" cy="43513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Inhaltsplatzhalter 6">
                <a:extLst>
                  <a:ext uri="{FF2B5EF4-FFF2-40B4-BE49-F238E27FC236}">
                    <a16:creationId xmlns:a16="http://schemas.microsoft.com/office/drawing/2014/main" id="{BB486351-51F7-0AE2-D760-A114BA33E45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825625"/>
                <a:ext cx="5989505" cy="4351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10" name="Inhaltsplatzhalter 9">
                <a:extLst>
                  <a:ext uri="{FF2B5EF4-FFF2-40B4-BE49-F238E27FC236}">
                    <a16:creationId xmlns:a16="http://schemas.microsoft.com/office/drawing/2014/main" id="{CFB729AF-0675-BB10-1EF6-E01295B382FE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3054020229"/>
                  </p:ext>
                </p:extLst>
              </p:nvPr>
            </p:nvGraphicFramePr>
            <p:xfrm>
              <a:off x="6202496" y="1825625"/>
              <a:ext cx="5989504" cy="43513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10" name="Inhaltsplatzhalter 9">
                <a:extLst>
                  <a:ext uri="{FF2B5EF4-FFF2-40B4-BE49-F238E27FC236}">
                    <a16:creationId xmlns:a16="http://schemas.microsoft.com/office/drawing/2014/main" id="{CFB729AF-0675-BB10-1EF6-E01295B382F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02496" y="1825625"/>
                <a:ext cx="5989504" cy="43513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5931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61D2B-6DF6-54A5-5BAB-82E6DA4BC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Stellenausschreibungspraxis 2003/2004</a:t>
            </a:r>
            <a:endParaRPr lang="de-CH" b="1" dirty="0"/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CB8A4255-D374-8A97-76EE-AA2BCC04E2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2114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5153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D50FCA-3D4B-C184-F4B6-7E5573F5E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01" y="185367"/>
            <a:ext cx="10515600" cy="704723"/>
          </a:xfrm>
        </p:spPr>
        <p:txBody>
          <a:bodyPr>
            <a:normAutofit/>
          </a:bodyPr>
          <a:lstStyle/>
          <a:p>
            <a:r>
              <a:rPr lang="de-DE" sz="3200" b="1" dirty="0"/>
              <a:t>LNN 14.-17. Juli 1960</a:t>
            </a:r>
            <a:endParaRPr lang="de-CH" sz="3200" b="1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D2C196A8-8C17-B868-743D-AFA3552133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7" y="890090"/>
            <a:ext cx="3790292" cy="5885283"/>
          </a:xfrm>
          <a:ln w="60325">
            <a:solidFill>
              <a:schemeClr val="tx1"/>
            </a:solidFill>
          </a:ln>
        </p:spPr>
      </p:pic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A527A796-CB3F-6709-A1DE-836AE24C09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2795" b="4733"/>
          <a:stretch/>
        </p:blipFill>
        <p:spPr>
          <a:xfrm>
            <a:off x="5987400" y="185367"/>
            <a:ext cx="5534828" cy="2926761"/>
          </a:xfrm>
          <a:ln w="63500">
            <a:solidFill>
              <a:schemeClr val="tx1"/>
            </a:solidFill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EC649E9-EDB2-0DE0-5D05-6CE498CDEA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00" y="3285648"/>
            <a:ext cx="5534828" cy="3386985"/>
          </a:xfrm>
          <a:prstGeom prst="rect">
            <a:avLst/>
          </a:prstGeom>
          <a:ln w="60325"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C33812F7-643D-C2ED-AD2F-C84E632BAE5D}"/>
                  </a:ext>
                </a:extLst>
              </p14:cNvPr>
              <p14:cNvContentPartPr/>
              <p14:nvPr/>
            </p14:nvContentPartPr>
            <p14:xfrm>
              <a:off x="8604360" y="634248"/>
              <a:ext cx="1993320" cy="36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C33812F7-643D-C2ED-AD2F-C84E632BAE5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550720" y="526608"/>
                <a:ext cx="21009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84B9FED8-BBCB-3638-6FE0-A467FB9F3D27}"/>
                  </a:ext>
                </a:extLst>
              </p14:cNvPr>
              <p14:cNvContentPartPr/>
              <p14:nvPr/>
            </p14:nvContentPartPr>
            <p14:xfrm>
              <a:off x="8641080" y="533808"/>
              <a:ext cx="2001960" cy="36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84B9FED8-BBCB-3638-6FE0-A467FB9F3D2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87080" y="425808"/>
                <a:ext cx="2109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2068490B-5642-F3CD-B34A-223562A251BD}"/>
                  </a:ext>
                </a:extLst>
              </p14:cNvPr>
              <p14:cNvContentPartPr/>
              <p14:nvPr/>
            </p14:nvContentPartPr>
            <p14:xfrm>
              <a:off x="8156160" y="5425848"/>
              <a:ext cx="1938240" cy="36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2068490B-5642-F3CD-B34A-223562A251B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102160" y="5317848"/>
                <a:ext cx="2045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15EC0FE2-95BF-27E2-0426-2E9D11233EC1}"/>
                  </a:ext>
                </a:extLst>
              </p14:cNvPr>
              <p14:cNvContentPartPr/>
              <p14:nvPr/>
            </p14:nvContentPartPr>
            <p14:xfrm>
              <a:off x="2834640" y="1850328"/>
              <a:ext cx="1096200" cy="36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15EC0FE2-95BF-27E2-0426-2E9D11233EC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80640" y="1742688"/>
                <a:ext cx="12038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DD9218F9-681C-7B26-A616-4A6F16229A81}"/>
                  </a:ext>
                </a:extLst>
              </p14:cNvPr>
              <p14:cNvContentPartPr/>
              <p14:nvPr/>
            </p14:nvContentPartPr>
            <p14:xfrm>
              <a:off x="1014840" y="2097288"/>
              <a:ext cx="831600" cy="36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DD9218F9-681C-7B26-A616-4A6F16229A8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60840" y="1989648"/>
                <a:ext cx="9392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F750472F-BC91-5CBA-2947-38E79C7FD766}"/>
                  </a:ext>
                </a:extLst>
              </p14:cNvPr>
              <p14:cNvContentPartPr/>
              <p14:nvPr/>
            </p14:nvContentPartPr>
            <p14:xfrm>
              <a:off x="1746360" y="3161088"/>
              <a:ext cx="1440720" cy="3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F750472F-BC91-5CBA-2947-38E79C7FD76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692360" y="3053448"/>
                <a:ext cx="15483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DF6A1235-9302-2668-C885-F9FD688CE7E0}"/>
                  </a:ext>
                </a:extLst>
              </p14:cNvPr>
              <p14:cNvContentPartPr/>
              <p14:nvPr/>
            </p14:nvContentPartPr>
            <p14:xfrm>
              <a:off x="7754040" y="1360008"/>
              <a:ext cx="2221920" cy="3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DF6A1235-9302-2668-C885-F9FD688CE7E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700040" y="1252008"/>
                <a:ext cx="23295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331F67AA-668A-8E8D-293E-742B8421B380}"/>
                  </a:ext>
                </a:extLst>
              </p14:cNvPr>
              <p14:cNvContentPartPr/>
              <p14:nvPr/>
            </p14:nvContentPartPr>
            <p14:xfrm>
              <a:off x="8165520" y="2173608"/>
              <a:ext cx="365040" cy="3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331F67AA-668A-8E8D-293E-742B8421B38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111520" y="2065968"/>
                <a:ext cx="4726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A635A7D4-2295-4082-490A-7C9B08E12D44}"/>
                  </a:ext>
                </a:extLst>
              </p14:cNvPr>
              <p14:cNvContentPartPr/>
              <p14:nvPr/>
            </p14:nvContentPartPr>
            <p14:xfrm>
              <a:off x="8393760" y="2173608"/>
              <a:ext cx="1160640" cy="3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A635A7D4-2295-4082-490A-7C9B08E12D4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340120" y="2065968"/>
                <a:ext cx="12682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21A98166-FD53-4874-DC26-445E4789A0DD}"/>
                  </a:ext>
                </a:extLst>
              </p14:cNvPr>
              <p14:cNvContentPartPr/>
              <p14:nvPr/>
            </p14:nvContentPartPr>
            <p14:xfrm>
              <a:off x="7022520" y="5218488"/>
              <a:ext cx="3409920" cy="3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21A98166-FD53-4874-DC26-445E4789A0D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968880" y="5110848"/>
                <a:ext cx="351756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0915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C35DBD-CC2D-89E6-FE05-B231C9805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5579"/>
          </a:xfrm>
        </p:spPr>
        <p:txBody>
          <a:bodyPr>
            <a:normAutofit/>
          </a:bodyPr>
          <a:lstStyle/>
          <a:p>
            <a:r>
              <a:rPr lang="de-DE" sz="3200" b="1" dirty="0"/>
              <a:t>LNN 7./8. April 1970</a:t>
            </a:r>
            <a:endParaRPr lang="de-CH" sz="3200" b="1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0C5CA024-9472-9773-4C0A-193A3B70D6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606" y="125476"/>
            <a:ext cx="3622314" cy="6549644"/>
          </a:xfrm>
          <a:ln w="60325">
            <a:solidFill>
              <a:schemeClr val="tx1"/>
            </a:solidFill>
          </a:ln>
        </p:spPr>
      </p:pic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36EACBD8-FBB9-2D04-B41E-8D00A1B05C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68" y="1640619"/>
            <a:ext cx="4378704" cy="4351338"/>
          </a:xfrm>
          <a:ln w="60325"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821D0285-0471-6711-AE33-C1610C7DBBC3}"/>
                  </a:ext>
                </a:extLst>
              </p14:cNvPr>
              <p14:cNvContentPartPr/>
              <p14:nvPr/>
            </p14:nvContentPartPr>
            <p14:xfrm>
              <a:off x="3931920" y="1951128"/>
              <a:ext cx="685080" cy="3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821D0285-0471-6711-AE33-C1610C7DBBC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77920" y="1843128"/>
                <a:ext cx="7927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C34C5F00-5D81-D922-AAA8-83C48E36A8AD}"/>
                  </a:ext>
                </a:extLst>
              </p14:cNvPr>
              <p14:cNvContentPartPr/>
              <p14:nvPr/>
            </p14:nvContentPartPr>
            <p14:xfrm>
              <a:off x="2532960" y="2069928"/>
              <a:ext cx="511560" cy="3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C34C5F00-5D81-D922-AAA8-83C48E36A8A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78960" y="1962288"/>
                <a:ext cx="6192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DBE3599A-B2AD-3517-77A0-EE4BE419BC44}"/>
                  </a:ext>
                </a:extLst>
              </p14:cNvPr>
              <p14:cNvContentPartPr/>
              <p14:nvPr/>
            </p14:nvContentPartPr>
            <p14:xfrm>
              <a:off x="3346560" y="3661128"/>
              <a:ext cx="1218960" cy="3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DBE3599A-B2AD-3517-77A0-EE4BE419BC4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92560" y="3553128"/>
                <a:ext cx="1326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F334E534-4FAA-0ED9-A810-BDEDA5BC1C8F}"/>
                  </a:ext>
                </a:extLst>
              </p14:cNvPr>
              <p14:cNvContentPartPr/>
              <p14:nvPr/>
            </p14:nvContentPartPr>
            <p14:xfrm>
              <a:off x="987480" y="3816288"/>
              <a:ext cx="215280" cy="3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F334E534-4FAA-0ED9-A810-BDEDA5BC1C8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3480" y="3708648"/>
                <a:ext cx="3229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F4A563FF-BCB4-E25D-2DC8-76F2793A96AC}"/>
                  </a:ext>
                </a:extLst>
              </p14:cNvPr>
              <p14:cNvContentPartPr/>
              <p14:nvPr/>
            </p14:nvContentPartPr>
            <p14:xfrm>
              <a:off x="3062880" y="3816288"/>
              <a:ext cx="1069200" cy="36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F4A563FF-BCB4-E25D-2DC8-76F2793A96A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09240" y="3708648"/>
                <a:ext cx="11768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8F3124EC-929D-D4FB-5B20-11DA4097F08C}"/>
                  </a:ext>
                </a:extLst>
              </p14:cNvPr>
              <p14:cNvContentPartPr/>
              <p14:nvPr/>
            </p14:nvContentPartPr>
            <p14:xfrm>
              <a:off x="7453800" y="1648728"/>
              <a:ext cx="1826280" cy="324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8F3124EC-929D-D4FB-5B20-11DA4097F08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99800" y="1541088"/>
                <a:ext cx="193392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C258D4EE-6B0D-D9A6-C3C8-301C3BAA60D1}"/>
                  </a:ext>
                </a:extLst>
              </p14:cNvPr>
              <p14:cNvContentPartPr/>
              <p14:nvPr/>
            </p14:nvContentPartPr>
            <p14:xfrm>
              <a:off x="7505280" y="1494648"/>
              <a:ext cx="1764720" cy="313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C258D4EE-6B0D-D9A6-C3C8-301C3BAA60D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51640" y="1386648"/>
                <a:ext cx="187236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1438BF8E-6F3A-322F-81D2-B2E7D475E586}"/>
                  </a:ext>
                </a:extLst>
              </p14:cNvPr>
              <p14:cNvContentPartPr/>
              <p14:nvPr/>
            </p14:nvContentPartPr>
            <p14:xfrm>
              <a:off x="7432560" y="1526688"/>
              <a:ext cx="360" cy="3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1438BF8E-6F3A-322F-81D2-B2E7D475E58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78920" y="141868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8E4EA38E-1D5E-17CD-F6DB-0750678D2C92}"/>
                  </a:ext>
                </a:extLst>
              </p14:cNvPr>
              <p14:cNvContentPartPr/>
              <p14:nvPr/>
            </p14:nvContentPartPr>
            <p14:xfrm>
              <a:off x="8495640" y="1826208"/>
              <a:ext cx="510120" cy="93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8E4EA38E-1D5E-17CD-F6DB-0750678D2C9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441640" y="1718568"/>
                <a:ext cx="6177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F699D921-C847-36D2-61FA-33CAEC96C256}"/>
                  </a:ext>
                </a:extLst>
              </p14:cNvPr>
              <p14:cNvContentPartPr/>
              <p14:nvPr/>
            </p14:nvContentPartPr>
            <p14:xfrm>
              <a:off x="8494920" y="2063808"/>
              <a:ext cx="529560" cy="97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F699D921-C847-36D2-61FA-33CAEC96C25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40920" y="1955808"/>
                <a:ext cx="6372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A60118D-7BE4-A40C-7319-DE1FAD5DED9D}"/>
                  </a:ext>
                </a:extLst>
              </p14:cNvPr>
              <p14:cNvContentPartPr/>
              <p14:nvPr/>
            </p14:nvContentPartPr>
            <p14:xfrm>
              <a:off x="9838800" y="2252808"/>
              <a:ext cx="501840" cy="90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A60118D-7BE4-A40C-7319-DE1FAD5DED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785160" y="2144808"/>
                <a:ext cx="6094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A9E73B41-76BD-2818-2135-0D468B8F31EC}"/>
                  </a:ext>
                </a:extLst>
              </p14:cNvPr>
              <p14:cNvContentPartPr/>
              <p14:nvPr/>
            </p14:nvContentPartPr>
            <p14:xfrm>
              <a:off x="9318240" y="2735568"/>
              <a:ext cx="621000" cy="1116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A9E73B41-76BD-2818-2135-0D468B8F31E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264240" y="2627568"/>
                <a:ext cx="72864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A0CB1D75-039E-32B9-4D26-2F4F3F392623}"/>
                  </a:ext>
                </a:extLst>
              </p14:cNvPr>
              <p14:cNvContentPartPr/>
              <p14:nvPr/>
            </p14:nvContentPartPr>
            <p14:xfrm>
              <a:off x="8816760" y="3990528"/>
              <a:ext cx="72000" cy="14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A0CB1D75-039E-32B9-4D26-2F4F3F39262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762760" y="3882888"/>
                <a:ext cx="17964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9CC191F9-F166-CE81-14FB-5F2BA1B28483}"/>
                  </a:ext>
                </a:extLst>
              </p14:cNvPr>
              <p14:cNvContentPartPr/>
              <p14:nvPr/>
            </p14:nvContentPartPr>
            <p14:xfrm>
              <a:off x="8805960" y="3983328"/>
              <a:ext cx="492480" cy="900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9CC191F9-F166-CE81-14FB-5F2BA1B2848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751960" y="3875688"/>
                <a:ext cx="60012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6B11BEBB-5D3D-FDCA-F214-66D6E58186EA}"/>
                  </a:ext>
                </a:extLst>
              </p14:cNvPr>
              <p14:cNvContentPartPr/>
              <p14:nvPr/>
            </p14:nvContentPartPr>
            <p14:xfrm>
              <a:off x="7489080" y="4641048"/>
              <a:ext cx="1306080" cy="2304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6B11BEBB-5D3D-FDCA-F214-66D6E58186E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435440" y="4533048"/>
                <a:ext cx="141372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A9150070-DFDF-DE35-0CE6-C1E1CDE9BD2E}"/>
                  </a:ext>
                </a:extLst>
              </p14:cNvPr>
              <p14:cNvContentPartPr/>
              <p14:nvPr/>
            </p14:nvContentPartPr>
            <p14:xfrm>
              <a:off x="9492120" y="5044248"/>
              <a:ext cx="292320" cy="540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A9150070-DFDF-DE35-0CE6-C1E1CDE9BD2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438480" y="4936248"/>
                <a:ext cx="39996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0CA16899-7824-FA63-D41C-B1302763D4A3}"/>
                  </a:ext>
                </a:extLst>
              </p14:cNvPr>
              <p14:cNvContentPartPr/>
              <p14:nvPr/>
            </p14:nvContentPartPr>
            <p14:xfrm>
              <a:off x="2029680" y="2877768"/>
              <a:ext cx="1490400" cy="36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0CA16899-7824-FA63-D41C-B1302763D4A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76040" y="2769768"/>
                <a:ext cx="159804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5339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77C8C-B760-C0F7-9926-A785AB439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1883"/>
          </a:xfrm>
        </p:spPr>
        <p:txBody>
          <a:bodyPr>
            <a:normAutofit/>
          </a:bodyPr>
          <a:lstStyle/>
          <a:p>
            <a:r>
              <a:rPr lang="de-DE" sz="3200" b="1" dirty="0"/>
              <a:t>LNN 9./10. April 1980</a:t>
            </a:r>
            <a:endParaRPr lang="de-CH" sz="3200" b="1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8264CD6-612B-1967-4BC6-14E416ECE5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088" y="121186"/>
            <a:ext cx="4105656" cy="6621137"/>
          </a:xfrm>
          <a:ln w="60325">
            <a:solidFill>
              <a:schemeClr val="tx1"/>
            </a:solidFill>
          </a:ln>
        </p:spPr>
      </p:pic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4D887857-C370-DEE9-1D56-3A0DD0C0A1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86" y="1708055"/>
            <a:ext cx="2591106" cy="4594034"/>
          </a:xfrm>
          <a:ln w="60325">
            <a:solidFill>
              <a:schemeClr val="tx1"/>
            </a:solidFill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5165F60-88A0-1B5C-7A05-012333EDDB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3" t="7596" r="3144" b="4559"/>
          <a:stretch/>
        </p:blipFill>
        <p:spPr>
          <a:xfrm>
            <a:off x="3381688" y="1112704"/>
            <a:ext cx="3557960" cy="5530467"/>
          </a:xfrm>
          <a:prstGeom prst="rect">
            <a:avLst/>
          </a:prstGeom>
          <a:ln w="60325"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DEAD85E5-2902-7EC6-DA6B-B645CD9E8E79}"/>
                  </a:ext>
                </a:extLst>
              </p14:cNvPr>
              <p14:cNvContentPartPr/>
              <p14:nvPr/>
            </p14:nvContentPartPr>
            <p14:xfrm>
              <a:off x="8522280" y="1723968"/>
              <a:ext cx="2221560" cy="36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DEAD85E5-2902-7EC6-DA6B-B645CD9E8E7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468280" y="1616328"/>
                <a:ext cx="23292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A7530BD-A70C-5E95-29AA-79DCD3458590}"/>
                  </a:ext>
                </a:extLst>
              </p14:cNvPr>
              <p14:cNvContentPartPr/>
              <p14:nvPr/>
            </p14:nvContentPartPr>
            <p14:xfrm>
              <a:off x="860040" y="2033928"/>
              <a:ext cx="1720080" cy="302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A7530BD-A70C-5E95-29AA-79DCD345859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06400" y="1926288"/>
                <a:ext cx="18277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287FA0EA-701F-1BB9-E762-D64F454EE9FC}"/>
                  </a:ext>
                </a:extLst>
              </p14:cNvPr>
              <p14:cNvContentPartPr/>
              <p14:nvPr/>
            </p14:nvContentPartPr>
            <p14:xfrm>
              <a:off x="9317880" y="1901088"/>
              <a:ext cx="91800" cy="86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287FA0EA-701F-1BB9-E762-D64F454EE9F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263880" y="1793448"/>
                <a:ext cx="19944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76CF05D-80F4-78C5-37A2-4D9BDE88617C}"/>
                  </a:ext>
                </a:extLst>
              </p14:cNvPr>
              <p14:cNvContentPartPr/>
              <p14:nvPr/>
            </p14:nvContentPartPr>
            <p14:xfrm>
              <a:off x="10287000" y="2082888"/>
              <a:ext cx="127440" cy="25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76CF05D-80F4-78C5-37A2-4D9BDE88617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233000" y="1975248"/>
                <a:ext cx="23508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350EDB34-19DA-1EF8-A38D-0BB5A40A1120}"/>
                  </a:ext>
                </a:extLst>
              </p14:cNvPr>
              <p14:cNvContentPartPr/>
              <p14:nvPr/>
            </p14:nvContentPartPr>
            <p14:xfrm>
              <a:off x="9545760" y="2599848"/>
              <a:ext cx="81360" cy="18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350EDB34-19DA-1EF8-A38D-0BB5A40A112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492120" y="2492208"/>
                <a:ext cx="1890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626F3F74-7217-4C62-55B0-52220AA865BF}"/>
                  </a:ext>
                </a:extLst>
              </p14:cNvPr>
              <p14:cNvContentPartPr/>
              <p14:nvPr/>
            </p14:nvContentPartPr>
            <p14:xfrm>
              <a:off x="10103040" y="2877048"/>
              <a:ext cx="385920" cy="72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626F3F74-7217-4C62-55B0-52220AA865B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049040" y="2769048"/>
                <a:ext cx="4935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97FCE6CF-0432-B926-930F-0620E9E5362E}"/>
                  </a:ext>
                </a:extLst>
              </p14:cNvPr>
              <p14:cNvContentPartPr/>
              <p14:nvPr/>
            </p14:nvContentPartPr>
            <p14:xfrm>
              <a:off x="10130760" y="3403368"/>
              <a:ext cx="147240" cy="28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97FCE6CF-0432-B926-930F-0620E9E5362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076760" y="3295728"/>
                <a:ext cx="25488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55088E44-CB73-B341-627B-A028D55CCBA8}"/>
                  </a:ext>
                </a:extLst>
              </p14:cNvPr>
              <p14:cNvContentPartPr/>
              <p14:nvPr/>
            </p14:nvContentPartPr>
            <p14:xfrm>
              <a:off x="10249560" y="3547368"/>
              <a:ext cx="191520" cy="36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55088E44-CB73-B341-627B-A028D55CCBA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195920" y="3439728"/>
                <a:ext cx="29916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593D46E3-7996-EAA8-7BE5-4B783FBA4322}"/>
                  </a:ext>
                </a:extLst>
              </p14:cNvPr>
              <p14:cNvContentPartPr/>
              <p14:nvPr/>
            </p14:nvContentPartPr>
            <p14:xfrm>
              <a:off x="9884160" y="3710088"/>
              <a:ext cx="136440" cy="28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593D46E3-7996-EAA8-7BE5-4B783FBA432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830520" y="3602448"/>
                <a:ext cx="24408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3754BA60-896F-1110-C61D-3DA5A61D75F9}"/>
                  </a:ext>
                </a:extLst>
              </p14:cNvPr>
              <p14:cNvContentPartPr/>
              <p14:nvPr/>
            </p14:nvContentPartPr>
            <p14:xfrm>
              <a:off x="9738360" y="4193568"/>
              <a:ext cx="401400" cy="72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3754BA60-896F-1110-C61D-3DA5A61D75F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684360" y="4085928"/>
                <a:ext cx="5090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F57A5093-0105-1103-26F7-F0FADC33999F}"/>
                  </a:ext>
                </a:extLst>
              </p14:cNvPr>
              <p14:cNvContentPartPr/>
              <p14:nvPr/>
            </p14:nvContentPartPr>
            <p14:xfrm>
              <a:off x="9847440" y="4690008"/>
              <a:ext cx="164160" cy="324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F57A5093-0105-1103-26F7-F0FADC33999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793440" y="4582008"/>
                <a:ext cx="2718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48DA2E6B-5594-8B92-A4F8-A0B09C678328}"/>
                  </a:ext>
                </a:extLst>
              </p14:cNvPr>
              <p14:cNvContentPartPr/>
              <p14:nvPr/>
            </p14:nvContentPartPr>
            <p14:xfrm>
              <a:off x="10094760" y="4846968"/>
              <a:ext cx="373680" cy="68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48DA2E6B-5594-8B92-A4F8-A0B09C67832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040760" y="4739328"/>
                <a:ext cx="4813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88725E5F-9A43-5C55-BB92-DFBF61B7BCC0}"/>
                  </a:ext>
                </a:extLst>
              </p14:cNvPr>
              <p14:cNvContentPartPr/>
              <p14:nvPr/>
            </p14:nvContentPartPr>
            <p14:xfrm>
              <a:off x="9235440" y="2740248"/>
              <a:ext cx="757800" cy="136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88725E5F-9A43-5C55-BB92-DFBF61B7BCC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181440" y="2632608"/>
                <a:ext cx="86544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267B74F9-A6F8-41CD-8F99-32E3B149A41E}"/>
                  </a:ext>
                </a:extLst>
              </p14:cNvPr>
              <p14:cNvContentPartPr/>
              <p14:nvPr/>
            </p14:nvContentPartPr>
            <p14:xfrm>
              <a:off x="4608000" y="1828728"/>
              <a:ext cx="81720" cy="232704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267B74F9-A6F8-41CD-8F99-32E3B149A41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554360" y="1721088"/>
                <a:ext cx="189360" cy="254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8972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4C4865F-3A36-A825-D409-17058744EB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-1436" r="1436" b="11590"/>
          <a:stretch/>
        </p:blipFill>
        <p:spPr>
          <a:xfrm>
            <a:off x="200448" y="217939"/>
            <a:ext cx="4507992" cy="5882577"/>
          </a:xfrm>
          <a:prstGeom prst="rect">
            <a:avLst/>
          </a:prstGeom>
        </p:spPr>
      </p:pic>
      <p:pic>
        <p:nvPicPr>
          <p:cNvPr id="18" name="Inhaltsplatzhalter 17">
            <a:extLst>
              <a:ext uri="{FF2B5EF4-FFF2-40B4-BE49-F238E27FC236}">
                <a16:creationId xmlns:a16="http://schemas.microsoft.com/office/drawing/2014/main" id="{49B5918B-C8C0-DAAE-65AB-72F3BB07DD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214" y="1233889"/>
            <a:ext cx="6499906" cy="2781924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C5B8263A-997A-08CF-A72B-0FE0F031A0AE}"/>
                  </a:ext>
                </a:extLst>
              </p14:cNvPr>
              <p14:cNvContentPartPr/>
              <p14:nvPr/>
            </p14:nvContentPartPr>
            <p14:xfrm>
              <a:off x="2927520" y="4156504"/>
              <a:ext cx="1196280" cy="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C5B8263A-997A-08CF-A72B-0FE0F031A0A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73880" y="4048864"/>
                <a:ext cx="13039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E7167A76-0DA5-611C-21AD-CFF468BC6609}"/>
                  </a:ext>
                </a:extLst>
              </p14:cNvPr>
              <p14:cNvContentPartPr/>
              <p14:nvPr/>
            </p14:nvContentPartPr>
            <p14:xfrm>
              <a:off x="1082594" y="5071241"/>
              <a:ext cx="538920" cy="3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E7167A76-0DA5-611C-21AD-CFF468BC660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28954" y="4963601"/>
                <a:ext cx="6465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6C8C6344-B7E6-E93E-FBA6-DC982DF77A8C}"/>
                  </a:ext>
                </a:extLst>
              </p14:cNvPr>
              <p14:cNvContentPartPr/>
              <p14:nvPr/>
            </p14:nvContentPartPr>
            <p14:xfrm>
              <a:off x="4123800" y="5828848"/>
              <a:ext cx="584640" cy="3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6C8C6344-B7E6-E93E-FBA6-DC982DF77A8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69800" y="5720848"/>
                <a:ext cx="6922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B7675996-199C-891E-D860-854BAD624EE8}"/>
                  </a:ext>
                </a:extLst>
              </p14:cNvPr>
              <p14:cNvContentPartPr/>
              <p14:nvPr/>
            </p14:nvContentPartPr>
            <p14:xfrm>
              <a:off x="310680" y="5960565"/>
              <a:ext cx="3062160" cy="3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B7675996-199C-891E-D860-854BAD624EE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7040" y="5852925"/>
                <a:ext cx="31698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40" name="Textfeld 39">
            <a:extLst>
              <a:ext uri="{FF2B5EF4-FFF2-40B4-BE49-F238E27FC236}">
                <a16:creationId xmlns:a16="http://schemas.microsoft.com/office/drawing/2014/main" id="{AAC43DC5-5D93-8F63-D1E9-6DB4AFFAE55E}"/>
              </a:ext>
            </a:extLst>
          </p:cNvPr>
          <p:cNvSpPr txBox="1"/>
          <p:nvPr/>
        </p:nvSpPr>
        <p:spPr>
          <a:xfrm>
            <a:off x="297347" y="6171076"/>
            <a:ext cx="4411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dirty="0"/>
              <a:t>zentraljob.ch bes. 25.9.2023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EE4BAC54-B2F9-A49B-31E2-DF793E634B34}"/>
              </a:ext>
            </a:extLst>
          </p:cNvPr>
          <p:cNvSpPr txBox="1"/>
          <p:nvPr/>
        </p:nvSpPr>
        <p:spPr>
          <a:xfrm>
            <a:off x="5522243" y="4182427"/>
            <a:ext cx="6185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dirty="0"/>
              <a:t>LZ 22.9.2023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120DD57-1EF5-7DB8-2848-DD8FAB04FEBD}"/>
                  </a:ext>
                </a:extLst>
              </p14:cNvPr>
              <p14:cNvContentPartPr/>
              <p14:nvPr/>
            </p14:nvContentPartPr>
            <p14:xfrm>
              <a:off x="8366760" y="2754288"/>
              <a:ext cx="365040" cy="3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120DD57-1EF5-7DB8-2848-DD8FAB04FEB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312760" y="2646648"/>
                <a:ext cx="4726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8E8867F9-EAB7-F5DD-4B87-B6B47BFE3AEE}"/>
                  </a:ext>
                </a:extLst>
              </p14:cNvPr>
              <p14:cNvContentPartPr/>
              <p14:nvPr/>
            </p14:nvContentPartPr>
            <p14:xfrm>
              <a:off x="5641560" y="3650688"/>
              <a:ext cx="1444320" cy="3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8E8867F9-EAB7-F5DD-4B87-B6B47BFE3AE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87560" y="3542688"/>
                <a:ext cx="15519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520359E3-5D11-DBD5-6202-20DF63B32845}"/>
                  </a:ext>
                </a:extLst>
              </p14:cNvPr>
              <p14:cNvContentPartPr/>
              <p14:nvPr/>
            </p14:nvContentPartPr>
            <p14:xfrm>
              <a:off x="338400" y="3079008"/>
              <a:ext cx="3308400" cy="3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520359E3-5D11-DBD5-6202-20DF63B3284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4400" y="2971008"/>
                <a:ext cx="341604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040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DF2355-1EB9-E382-7D5B-52CC6335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Regelung de lege ferenda</a:t>
            </a:r>
            <a:endParaRPr lang="de-CH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968D48-F701-2AEE-5B7D-7631E3EE6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84" y="1825625"/>
            <a:ext cx="11192256" cy="4351338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Art. 5</a:t>
            </a:r>
            <a:r>
              <a:rPr lang="de-DE" b="1" baseline="30000" dirty="0"/>
              <a:t>bis</a:t>
            </a:r>
            <a:r>
              <a:rPr lang="de-DE" b="1" dirty="0"/>
              <a:t> </a:t>
            </a:r>
            <a:r>
              <a:rPr lang="de-DE" b="1" dirty="0" err="1"/>
              <a:t>GlG</a:t>
            </a:r>
            <a:r>
              <a:rPr lang="de-DE" b="1" dirty="0"/>
              <a:t>:</a:t>
            </a:r>
          </a:p>
          <a:p>
            <a:pPr marL="0" indent="0">
              <a:buNone/>
            </a:pPr>
            <a:r>
              <a:rPr lang="de-DE" i="1" dirty="0"/>
              <a:t>„Wer als Arbeitgeber*in einen </a:t>
            </a:r>
            <a:r>
              <a:rPr lang="de-DE" i="1" u="sng" dirty="0"/>
              <a:t>Arbeitsplatz</a:t>
            </a:r>
            <a:r>
              <a:rPr lang="de-DE" i="1" dirty="0"/>
              <a:t> öffentlich oder unternehmens-intern </a:t>
            </a:r>
            <a:r>
              <a:rPr lang="de-DE" i="1" u="sng" dirty="0"/>
              <a:t>nur für Männer</a:t>
            </a:r>
            <a:r>
              <a:rPr lang="de-DE" i="1" dirty="0"/>
              <a:t> oder </a:t>
            </a:r>
            <a:r>
              <a:rPr lang="de-DE" i="1" u="sng" dirty="0"/>
              <a:t>nur für Frauen</a:t>
            </a:r>
            <a:r>
              <a:rPr lang="de-DE" i="1" dirty="0"/>
              <a:t> ausschreibt oder durch Dritte ausschreiben lässt, </a:t>
            </a:r>
            <a:r>
              <a:rPr lang="de-DE" i="1" u="sng" dirty="0"/>
              <a:t>ohne</a:t>
            </a:r>
            <a:r>
              <a:rPr lang="de-DE" i="1" dirty="0"/>
              <a:t> dass ein bestimmtes Geschlecht </a:t>
            </a:r>
            <a:r>
              <a:rPr lang="de-DE" i="1" u="sng" dirty="0"/>
              <a:t>unabdingbare Voraussetzung</a:t>
            </a:r>
            <a:r>
              <a:rPr lang="de-DE" i="1" dirty="0"/>
              <a:t> für die Ausübung der vorgesehenen Tätigkeit ist, wird auf Antrag einer sich bewerbenden Person, des Eidgenössischen Büros für die Gleichstellung von Frau und Mann oder einer Organisation i.S.v. Artikel 7 mit einer </a:t>
            </a:r>
            <a:r>
              <a:rPr lang="de-DE" i="1" u="sng" dirty="0"/>
              <a:t>Busse bis zu 10’000 Franken</a:t>
            </a:r>
            <a:r>
              <a:rPr lang="de-DE" i="1" dirty="0"/>
              <a:t> bestraft.“</a:t>
            </a:r>
          </a:p>
          <a:p>
            <a:endParaRPr lang="de-DE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2653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561</Words>
  <Application>Microsoft Office PowerPoint</Application>
  <PresentationFormat>Breitbild</PresentationFormat>
  <Paragraphs>65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</vt:lpstr>
      <vt:lpstr>Die Anstellung im Umfeld des Geschlechtergleichheitskontexts </vt:lpstr>
      <vt:lpstr>Horizontale Segregation</vt:lpstr>
      <vt:lpstr>Vertikale Segregation</vt:lpstr>
      <vt:lpstr>Stellenausschreibungspraxis 2003/2004</vt:lpstr>
      <vt:lpstr>LNN 14.-17. Juli 1960</vt:lpstr>
      <vt:lpstr>LNN 7./8. April 1970</vt:lpstr>
      <vt:lpstr>LNN 9./10. April 1980</vt:lpstr>
      <vt:lpstr>PowerPoint-Präsentation</vt:lpstr>
      <vt:lpstr>Regelung de lege ferenda</vt:lpstr>
      <vt:lpstr>Unabdingbarkeit i.e.S.</vt:lpstr>
      <vt:lpstr>Unabdingbarkeit i.w.S.</vt:lpstr>
      <vt:lpstr>Unabdingbarkeit i.w.S.</vt:lpstr>
      <vt:lpstr>Probleme bei der Anspruchsgeltendmachung</vt:lpstr>
      <vt:lpstr>Probleme bei der Anspruchsgeltendmachung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Jakob Ueberschlag</dc:creator>
  <cp:lastModifiedBy>David Muggli</cp:lastModifiedBy>
  <cp:revision>50</cp:revision>
  <cp:lastPrinted>2023-10-02T05:46:40Z</cp:lastPrinted>
  <dcterms:created xsi:type="dcterms:W3CDTF">2023-09-06T05:36:35Z</dcterms:created>
  <dcterms:modified xsi:type="dcterms:W3CDTF">2024-01-31T20:11:56Z</dcterms:modified>
</cp:coreProperties>
</file>