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74" r:id="rId12"/>
    <p:sldId id="266" r:id="rId13"/>
    <p:sldId id="267" r:id="rId14"/>
    <p:sldId id="268" r:id="rId15"/>
    <p:sldId id="269" r:id="rId16"/>
    <p:sldId id="270" r:id="rId17"/>
    <p:sldId id="271" r:id="rId18"/>
    <p:sldId id="272" r:id="rId19"/>
    <p:sldId id="273" r:id="rId20"/>
  </p:sldIdLst>
  <p:sldSz cx="12192000" cy="6858000"/>
  <p:notesSz cx="6858000" cy="9144000"/>
  <p:embeddedFontLst>
    <p:embeddedFont>
      <p:font typeface="Carme" panose="020B0604020202020204" charset="0"/>
      <p:regular r:id="rId22"/>
    </p:embeddedFont>
    <p:embeddedFont>
      <p:font typeface="DM Sans" pitchFamily="2" charset="0"/>
      <p:regular r:id="rId23"/>
      <p:bold r:id="rId24"/>
      <p:italic r:id="rId25"/>
      <p:boldItalic r:id="rId26"/>
    </p:embeddedFont>
    <p:embeddedFont>
      <p:font typeface="Helvetica Neue Light" panose="020B060402020202020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747775"/>
          </p15:clr>
        </p15:guide>
        <p15:guide id="2" pos="3840">
          <p15:clr>
            <a:srgbClr val="747775"/>
          </p15:clr>
        </p15:guide>
        <p15:guide id="3" pos="5839">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C7C43A-EF91-47D1-9A56-435C6F2B2FA8}" v="12" dt="2023-10-30T14:32:19.9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96357" autoAdjust="0"/>
  </p:normalViewPr>
  <p:slideViewPr>
    <p:cSldViewPr snapToGrid="0">
      <p:cViewPr>
        <p:scale>
          <a:sx n="100" d="100"/>
          <a:sy n="100" d="100"/>
        </p:scale>
        <p:origin x="966" y="300"/>
      </p:cViewPr>
      <p:guideLst>
        <p:guide orient="horz" pos="2160"/>
        <p:guide pos="3840"/>
        <p:guide pos="5839"/>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microsoft.com/office/2015/10/relationships/revisionInfo" Target="revisionInfo.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e-CH"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93b2a2416e_0_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g293b2a2416e_0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93b2a2416e_0_1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293b2a2416e_0_10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g293b2a2416e_0_10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de-CH"/>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93b2a2416e_0_1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293b2a2416e_0_16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5" name="Google Shape;225;g293b2a2416e_0_16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CH"/>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293b2a2416e_0_1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293b2a2416e_0_1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g293b2a2416e_0_1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de-CH"/>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293b2a2416e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g293b2a2416e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293b2a2416e_0_1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293b2a2416e_0_14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g293b2a2416e_0_14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CH"/>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293b2a2416e_0_1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293b2a2416e_0_15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g293b2a2416e_0_15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CH"/>
              <a:t>17</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293b2a2416e_0_1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293b2a2416e_0_17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g293b2a2416e_0_17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CH"/>
              <a:t>18</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293b2a2416e_0_1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293b2a2416e_0_17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g293b2a2416e_0_17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CH"/>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93b2a24064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2" name="Google Shape;102;g293b2a24064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93b2a2416e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0" name="Google Shape;110;g293b2a2416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93b2a24064_0_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de-DE" dirty="0"/>
              <a:t>Unter anderem ist innerhalb der Justizkreise (Richterinnen und Richter, Schlichtungsbehörden, Anwältinnen und Anwälte, Rechtsschutzversicherungen und Rechtsberatungsstellen) aber auch bei den Sozialpartnern und –</a:t>
            </a:r>
            <a:r>
              <a:rPr lang="de-DE" dirty="0" err="1"/>
              <a:t>partnerinnen</a:t>
            </a:r>
            <a:r>
              <a:rPr lang="de-DE" dirty="0"/>
              <a:t> mit Beratungsangebot, die Kenntnis über die gesamtschweizerische Rechtsprechung über die Sprachgrenzen hinweg immer noch lückenhaft bzw. die Praxis uneinheitlich.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de-DE"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de-DE" dirty="0"/>
              <a:t>Haupttätigkeit bei der Fachstelle für Gleichstellung der Stadt Zürich (seit 2018). Diese ist auch Mitglied der SKG. Für die Fachstelle für Gleichstellung der Stadt Zürich im Raum Zürich hat die Fachstelle bereits mehrere Schulungen für Rechtsberatungsstellen und Rechtsschutzversicherungen durchgeführt. Nun erste Schulung in Justizkreise im Januar 2024 in Bern. Leitung Sabrina </a:t>
            </a:r>
            <a:r>
              <a:rPr lang="de-DE" dirty="0" err="1"/>
              <a:t>Ghielmini</a:t>
            </a:r>
            <a:r>
              <a:rPr lang="de-DE" dirty="0"/>
              <a:t> und ich.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de-DE"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de-DE" dirty="0"/>
              <a:t>Auch ist das Wissen zum Gleichstellungsgesetz bei den Arbeitnehmenden und Arbeitgebenden (Unternehmen, öffentliche Verwaltungen) immer noch zu wenig vorhanden. Viele wissen nicht, was geschlechtsspezifische Diskriminierungen im Erwerbsleben sind und welche Rechte und Möglichkeiten der gerichtlichen Durchsetzung es im </a:t>
            </a:r>
            <a:r>
              <a:rPr lang="de-DE" dirty="0" err="1"/>
              <a:t>GlG</a:t>
            </a:r>
            <a:r>
              <a:rPr lang="de-DE" dirty="0"/>
              <a:t>  für Arbeitnehmende gibt bzw. welche Sanktionen den Arbeitgebenden </a:t>
            </a:r>
            <a:r>
              <a:rPr lang="de-DE" dirty="0" err="1"/>
              <a:t>gemäss</a:t>
            </a:r>
            <a:r>
              <a:rPr lang="de-DE" dirty="0"/>
              <a:t> </a:t>
            </a:r>
            <a:r>
              <a:rPr lang="de-DE" dirty="0" err="1"/>
              <a:t>GlG</a:t>
            </a:r>
            <a:r>
              <a:rPr lang="de-DE" dirty="0"/>
              <a:t> drohen.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de-DE" dirty="0"/>
          </a:p>
          <a:p>
            <a:pPr marL="0" lvl="0" indent="0" algn="l" rtl="0">
              <a:spcBef>
                <a:spcPts val="0"/>
              </a:spcBef>
              <a:spcAft>
                <a:spcPts val="0"/>
              </a:spcAft>
              <a:buNone/>
            </a:pPr>
            <a:endParaRPr dirty="0"/>
          </a:p>
        </p:txBody>
      </p:sp>
      <p:sp>
        <p:nvSpPr>
          <p:cNvPr id="118" name="Google Shape;118;g293b2a24064_0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93b2a2416e_0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293b2a2416e_0_4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g293b2a2416e_0_4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de-CH"/>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93b2a2416e_0_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293b2a2416e_0_6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g293b2a2416e_0_6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CH"/>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93b2a2416e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293b2a2416e_0_8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g293b2a2416e_0_8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CH"/>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93b2a2416e_0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2" name="Google Shape;192;g293b2a2416e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foli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621674"/>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4185569"/>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CH"/>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1036721" y="167656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5053198" y="-2389373"/>
            <a:ext cx="2085604" cy="10515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CH"/>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kaler Titel u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CH"/>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1036721" y="167656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1036721" y="3263399"/>
            <a:ext cx="10515600" cy="2085604"/>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CH"/>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bschnitts-&#10;überschrift"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0" name="Google Shape;3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CH"/>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1036721" y="167656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1036721" y="3181517"/>
            <a:ext cx="5181600" cy="2755316"/>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5"/>
          <p:cNvSpPr txBox="1">
            <a:spLocks noGrp="1"/>
          </p:cNvSpPr>
          <p:nvPr>
            <p:ph type="body" idx="2"/>
          </p:nvPr>
        </p:nvSpPr>
        <p:spPr>
          <a:xfrm>
            <a:off x="6370721" y="3181518"/>
            <a:ext cx="5181600" cy="2755316"/>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CH"/>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Google Shape;43;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Google Shape;44;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Google Shape;45;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Google Shape;4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CH"/>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1036721" y="167656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CH"/>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eer"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CH"/>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halt mit Überschrift"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CH"/>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ld mit Überschrift"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CH"/>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036721" y="167656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CH"/>
              <a:t>‹Nr.›</a:t>
            </a:fld>
            <a:endParaRPr/>
          </a:p>
        </p:txBody>
      </p:sp>
      <p:pic>
        <p:nvPicPr>
          <p:cNvPr id="14" name="Google Shape;14;p1" descr="/Users/iModerRetina/Dropbox/01_Kundinnen/24 ZFG/24 EQUALITY/LOGO/RZ Korrekturen/BRIEF/equality_kreis_V9_110mm.jpg"/>
          <p:cNvPicPr preferRelativeResize="0"/>
          <p:nvPr/>
        </p:nvPicPr>
        <p:blipFill rotWithShape="1">
          <a:blip r:embed="rId13">
            <a:alphaModFix/>
          </a:blip>
          <a:srcRect/>
          <a:stretch/>
        </p:blipFill>
        <p:spPr>
          <a:xfrm>
            <a:off x="910389" y="345240"/>
            <a:ext cx="3294648" cy="88213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projektsammlung.ch/projekt/fusion-datenbanken-rechtsprechung-zum-gleichstellungsgesetz/"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3"/>
          <p:cNvSpPr txBox="1">
            <a:spLocks noGrp="1"/>
          </p:cNvSpPr>
          <p:nvPr>
            <p:ph type="ctrTitle"/>
          </p:nvPr>
        </p:nvSpPr>
        <p:spPr>
          <a:xfrm>
            <a:off x="1524000" y="1621674"/>
            <a:ext cx="9144000" cy="23876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Arial"/>
              <a:buNone/>
            </a:pPr>
            <a:r>
              <a:rPr lang="de-CH" b="1" dirty="0">
                <a:latin typeface="Arial"/>
                <a:ea typeface="Arial"/>
                <a:cs typeface="Arial"/>
                <a:sym typeface="Arial"/>
              </a:rPr>
              <a:t>Fusionsprojekt Datenbanken Gleichstellungsgesetz </a:t>
            </a:r>
            <a:endParaRPr b="1" dirty="0">
              <a:latin typeface="Arial"/>
              <a:ea typeface="Arial"/>
              <a:cs typeface="Arial"/>
              <a:sym typeface="Arial"/>
            </a:endParaRPr>
          </a:p>
        </p:txBody>
      </p:sp>
      <p:sp>
        <p:nvSpPr>
          <p:cNvPr id="89" name="Google Shape;89;p13"/>
          <p:cNvSpPr txBox="1">
            <a:spLocks noGrp="1"/>
          </p:cNvSpPr>
          <p:nvPr>
            <p:ph type="subTitle" idx="1"/>
          </p:nvPr>
        </p:nvSpPr>
        <p:spPr>
          <a:xfrm>
            <a:off x="1524000" y="4185569"/>
            <a:ext cx="9144000" cy="165576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400"/>
              <a:buNone/>
            </a:pPr>
            <a:r>
              <a:rPr lang="de-CH" dirty="0">
                <a:latin typeface="Arial"/>
                <a:ea typeface="Arial"/>
                <a:cs typeface="Arial"/>
                <a:sym typeface="Arial"/>
              </a:rPr>
              <a:t>Einblick in das laufende Projekt &amp; offener Feedbackprozess</a:t>
            </a:r>
            <a:endParaRPr dirty="0">
              <a:latin typeface="Arial"/>
              <a:ea typeface="Arial"/>
              <a:cs typeface="Arial"/>
              <a:sym typeface="Arial"/>
            </a:endParaRPr>
          </a:p>
          <a:p>
            <a:pPr marL="0" lvl="0" indent="0" algn="ctr" rtl="0">
              <a:lnSpc>
                <a:spcPct val="90000"/>
              </a:lnSpc>
              <a:spcBef>
                <a:spcPts val="0"/>
              </a:spcBef>
              <a:spcAft>
                <a:spcPts val="0"/>
              </a:spcAft>
              <a:buClr>
                <a:schemeClr val="dk1"/>
              </a:buClr>
              <a:buSzPts val="2400"/>
              <a:buNone/>
            </a:pPr>
            <a:endParaRPr dirty="0">
              <a:latin typeface="Arial"/>
              <a:ea typeface="Arial"/>
              <a:cs typeface="Arial"/>
              <a:sym typeface="Arial"/>
            </a:endParaRPr>
          </a:p>
          <a:p>
            <a:pPr marL="0" lvl="0" indent="0" algn="ctr" rtl="0">
              <a:lnSpc>
                <a:spcPct val="90000"/>
              </a:lnSpc>
              <a:spcBef>
                <a:spcPts val="0"/>
              </a:spcBef>
              <a:spcAft>
                <a:spcPts val="0"/>
              </a:spcAft>
              <a:buClr>
                <a:schemeClr val="dk1"/>
              </a:buClr>
              <a:buSzPts val="2400"/>
              <a:buNone/>
            </a:pPr>
            <a:endParaRPr dirty="0">
              <a:latin typeface="Arial"/>
              <a:ea typeface="Arial"/>
              <a:cs typeface="Arial"/>
              <a:sym typeface="Arial"/>
            </a:endParaRPr>
          </a:p>
          <a:p>
            <a:pPr marL="0" lvl="0" indent="0" algn="ctr" rtl="0">
              <a:lnSpc>
                <a:spcPct val="90000"/>
              </a:lnSpc>
              <a:spcBef>
                <a:spcPts val="0"/>
              </a:spcBef>
              <a:spcAft>
                <a:spcPts val="0"/>
              </a:spcAft>
              <a:buClr>
                <a:schemeClr val="dk1"/>
              </a:buClr>
              <a:buSzPts val="2400"/>
              <a:buNone/>
            </a:pPr>
            <a:endParaRPr dirty="0">
              <a:latin typeface="Arial"/>
              <a:ea typeface="Arial"/>
              <a:cs typeface="Arial"/>
              <a:sym typeface="Arial"/>
            </a:endParaRPr>
          </a:p>
          <a:p>
            <a:pPr marL="0" lvl="0" indent="0" algn="ctr" rtl="0">
              <a:lnSpc>
                <a:spcPct val="115000"/>
              </a:lnSpc>
              <a:spcBef>
                <a:spcPts val="0"/>
              </a:spcBef>
              <a:spcAft>
                <a:spcPts val="1000"/>
              </a:spcAft>
              <a:buNone/>
            </a:pPr>
            <a:r>
              <a:rPr lang="de-CH" sz="1800" dirty="0">
                <a:solidFill>
                  <a:srgbClr val="999999"/>
                </a:solidFill>
                <a:latin typeface="Arial"/>
                <a:ea typeface="Arial"/>
                <a:cs typeface="Arial"/>
                <a:sym typeface="Arial"/>
              </a:rPr>
              <a:t>14.11.2023 - Konferenz der kantonalen Schlichtungsstellen nach Gleichstellungsgesetz</a:t>
            </a:r>
            <a:endParaRPr sz="1800" dirty="0">
              <a:solidFill>
                <a:srgbClr val="999999"/>
              </a:solidFill>
              <a:latin typeface="Arial"/>
              <a:ea typeface="Arial"/>
              <a:cs typeface="Arial"/>
              <a:sym typeface="Arial"/>
            </a:endParaRPr>
          </a:p>
        </p:txBody>
      </p:sp>
      <p:sp>
        <p:nvSpPr>
          <p:cNvPr id="90" name="Google Shape;90;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de-CH">
                <a:latin typeface="Arial"/>
                <a:ea typeface="Arial"/>
                <a:cs typeface="Arial"/>
                <a:sym typeface="Arial"/>
              </a:rPr>
              <a:t>www.equality.ch</a:t>
            </a:r>
            <a:endParaRPr>
              <a:latin typeface="Arial"/>
              <a:ea typeface="Arial"/>
              <a:cs typeface="Arial"/>
              <a:sym typeface="Arial"/>
            </a:endParaRPr>
          </a:p>
        </p:txBody>
      </p:sp>
      <p:sp>
        <p:nvSpPr>
          <p:cNvPr id="91" name="Google Shape;91;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de-CH"/>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2"/>
          <p:cNvSpPr txBox="1">
            <a:spLocks noGrp="1"/>
          </p:cNvSpPr>
          <p:nvPr>
            <p:ph type="title"/>
          </p:nvPr>
        </p:nvSpPr>
        <p:spPr>
          <a:xfrm>
            <a:off x="1036721" y="1682626"/>
            <a:ext cx="10515600" cy="1024442"/>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1000"/>
              </a:spcAft>
              <a:buClr>
                <a:schemeClr val="dk1"/>
              </a:buClr>
              <a:buSzPts val="1100"/>
              <a:buFont typeface="Arial"/>
              <a:buNone/>
            </a:pPr>
            <a:r>
              <a:rPr lang="de-CH" sz="4000" b="1" dirty="0">
                <a:latin typeface="Arial" panose="020B0604020202020204" pitchFamily="34" charset="0"/>
                <a:ea typeface="DM Sans"/>
                <a:cs typeface="Arial" panose="020B0604020202020204" pitchFamily="34" charset="0"/>
                <a:sym typeface="DM Sans"/>
              </a:rPr>
              <a:t>Informationen schweizweit zugänglich machen</a:t>
            </a:r>
            <a:endParaRPr sz="4000" b="1" dirty="0">
              <a:latin typeface="Arial" panose="020B0604020202020204" pitchFamily="34" charset="0"/>
              <a:ea typeface="Arial"/>
              <a:cs typeface="Arial" panose="020B0604020202020204" pitchFamily="34" charset="0"/>
              <a:sym typeface="Arial"/>
            </a:endParaRPr>
          </a:p>
        </p:txBody>
      </p:sp>
      <p:sp>
        <p:nvSpPr>
          <p:cNvPr id="207" name="Google Shape;207;p2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de-CH"/>
              <a:t>www.equality.ch</a:t>
            </a:r>
            <a:endParaRPr/>
          </a:p>
        </p:txBody>
      </p:sp>
      <p:sp>
        <p:nvSpPr>
          <p:cNvPr id="208" name="Google Shape;208;p2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de-CH"/>
              <a:t>10</a:t>
            </a:fld>
            <a:endParaRPr/>
          </a:p>
        </p:txBody>
      </p:sp>
      <p:cxnSp>
        <p:nvCxnSpPr>
          <p:cNvPr id="209" name="Google Shape;209;p22"/>
          <p:cNvCxnSpPr/>
          <p:nvPr/>
        </p:nvCxnSpPr>
        <p:spPr>
          <a:xfrm>
            <a:off x="5692825" y="4395200"/>
            <a:ext cx="2186100" cy="0"/>
          </a:xfrm>
          <a:prstGeom prst="straightConnector1">
            <a:avLst/>
          </a:prstGeom>
          <a:noFill/>
          <a:ln w="76200" cap="flat" cmpd="sng">
            <a:solidFill>
              <a:srgbClr val="EA9999"/>
            </a:solidFill>
            <a:prstDash val="solid"/>
            <a:round/>
            <a:headEnd type="none" w="med" len="med"/>
            <a:tailEnd type="none" w="med" len="med"/>
          </a:ln>
        </p:spPr>
      </p:cxnSp>
      <p:cxnSp>
        <p:nvCxnSpPr>
          <p:cNvPr id="210" name="Google Shape;210;p22"/>
          <p:cNvCxnSpPr/>
          <p:nvPr/>
        </p:nvCxnSpPr>
        <p:spPr>
          <a:xfrm>
            <a:off x="6311300" y="3559975"/>
            <a:ext cx="1933800" cy="0"/>
          </a:xfrm>
          <a:prstGeom prst="straightConnector1">
            <a:avLst/>
          </a:prstGeom>
          <a:noFill/>
          <a:ln w="76200" cap="flat" cmpd="sng">
            <a:solidFill>
              <a:srgbClr val="EA9999"/>
            </a:solidFill>
            <a:prstDash val="solid"/>
            <a:round/>
            <a:headEnd type="none" w="med" len="med"/>
            <a:tailEnd type="none" w="med" len="med"/>
          </a:ln>
        </p:spPr>
      </p:cxnSp>
      <p:cxnSp>
        <p:nvCxnSpPr>
          <p:cNvPr id="211" name="Google Shape;211;p22"/>
          <p:cNvCxnSpPr/>
          <p:nvPr/>
        </p:nvCxnSpPr>
        <p:spPr>
          <a:xfrm>
            <a:off x="1580975" y="3923225"/>
            <a:ext cx="2169900" cy="0"/>
          </a:xfrm>
          <a:prstGeom prst="straightConnector1">
            <a:avLst/>
          </a:prstGeom>
          <a:noFill/>
          <a:ln w="76200" cap="flat" cmpd="sng">
            <a:solidFill>
              <a:srgbClr val="EA9999"/>
            </a:solidFill>
            <a:prstDash val="solid"/>
            <a:round/>
            <a:headEnd type="none" w="med" len="med"/>
            <a:tailEnd type="none" w="med" len="med"/>
          </a:ln>
        </p:spPr>
      </p:cxnSp>
      <p:sp>
        <p:nvSpPr>
          <p:cNvPr id="212" name="Google Shape;212;p22"/>
          <p:cNvSpPr txBox="1">
            <a:spLocks noGrp="1"/>
          </p:cNvSpPr>
          <p:nvPr>
            <p:ph type="body" idx="1"/>
          </p:nvPr>
        </p:nvSpPr>
        <p:spPr>
          <a:xfrm>
            <a:off x="1036725" y="2920225"/>
            <a:ext cx="8259600" cy="3243600"/>
          </a:xfrm>
          <a:prstGeom prst="rect">
            <a:avLst/>
          </a:prstGeom>
          <a:noFill/>
          <a:ln>
            <a:noFill/>
          </a:ln>
        </p:spPr>
        <p:txBody>
          <a:bodyPr spcFirstLastPara="1" wrap="square" lIns="91425" tIns="45700" rIns="91425" bIns="45700" anchor="t" anchorCtr="0">
            <a:noAutofit/>
          </a:bodyPr>
          <a:lstStyle/>
          <a:p>
            <a:pPr marL="457200" lvl="0" indent="-355600" algn="l" rtl="0">
              <a:lnSpc>
                <a:spcPct val="115000"/>
              </a:lnSpc>
              <a:spcBef>
                <a:spcPts val="0"/>
              </a:spcBef>
              <a:spcAft>
                <a:spcPts val="0"/>
              </a:spcAft>
              <a:buSzPts val="2000"/>
              <a:buChar char="•"/>
            </a:pPr>
            <a:r>
              <a:rPr lang="de-CH" sz="2000" dirty="0">
                <a:latin typeface="Arial"/>
                <a:ea typeface="Arial"/>
                <a:cs typeface="Arial"/>
                <a:sym typeface="Arial"/>
              </a:rPr>
              <a:t>Die Plattform soll dazu beitragen, dass Gerichte und juristische Fachpersonen das Gleichstellungsgesetz besser verstehen und präziser anwenden. </a:t>
            </a:r>
            <a:endParaRPr sz="2000" dirty="0">
              <a:latin typeface="Arial"/>
              <a:ea typeface="Arial"/>
              <a:cs typeface="Arial"/>
              <a:sym typeface="Arial"/>
            </a:endParaRPr>
          </a:p>
          <a:p>
            <a:pPr marL="457200" lvl="0" indent="-355600" algn="l" rtl="0">
              <a:lnSpc>
                <a:spcPct val="115000"/>
              </a:lnSpc>
              <a:spcBef>
                <a:spcPts val="1000"/>
              </a:spcBef>
              <a:spcAft>
                <a:spcPts val="0"/>
              </a:spcAft>
              <a:buSzPts val="2000"/>
              <a:buChar char="•"/>
            </a:pPr>
            <a:r>
              <a:rPr lang="de-CH" sz="2000" dirty="0">
                <a:latin typeface="Arial"/>
                <a:ea typeface="Arial"/>
                <a:cs typeface="Arial"/>
                <a:sym typeface="Arial"/>
              </a:rPr>
              <a:t>Ausserdem soll sie Konflikten durch Wissensvermittlung möglichst vorbeugen. Nur so erreichen wir in der Schweizer Arbeitswelt endlich Gleichstellung.</a:t>
            </a:r>
            <a:endParaRPr sz="2000" dirty="0">
              <a:latin typeface="Arial"/>
              <a:ea typeface="Arial"/>
              <a:cs typeface="Arial"/>
              <a:sym typeface="Arial"/>
            </a:endParaRPr>
          </a:p>
          <a:p>
            <a:pPr marL="0" lvl="0" indent="0" algn="l" rtl="0">
              <a:lnSpc>
                <a:spcPct val="115000"/>
              </a:lnSpc>
              <a:spcBef>
                <a:spcPts val="1000"/>
              </a:spcBef>
              <a:spcAft>
                <a:spcPts val="1000"/>
              </a:spcAft>
              <a:buNone/>
            </a:pPr>
            <a:endParaRPr sz="2000" dirty="0">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9D297F-61C7-CA68-524F-204DA6018436}"/>
              </a:ext>
            </a:extLst>
          </p:cNvPr>
          <p:cNvSpPr>
            <a:spLocks noGrp="1"/>
          </p:cNvSpPr>
          <p:nvPr>
            <p:ph type="title"/>
          </p:nvPr>
        </p:nvSpPr>
        <p:spPr>
          <a:xfrm>
            <a:off x="1128161" y="1458127"/>
            <a:ext cx="10515600" cy="1325563"/>
          </a:xfrm>
        </p:spPr>
        <p:txBody>
          <a:bodyPr>
            <a:normAutofit/>
          </a:bodyPr>
          <a:lstStyle/>
          <a:p>
            <a:r>
              <a:rPr kumimoji="0" lang="de-CH" sz="4000" b="1" i="0" u="none" strike="noStrike" kern="0" cap="none" spc="0" normalizeH="0" baseline="0" noProof="0" dirty="0">
                <a:ln>
                  <a:noFill/>
                </a:ln>
                <a:solidFill>
                  <a:srgbClr val="000000"/>
                </a:solidFill>
                <a:effectLst/>
                <a:uLnTx/>
                <a:uFillTx/>
                <a:latin typeface="Arial" panose="020B0604020202020204" pitchFamily="34" charset="0"/>
                <a:ea typeface="DM Sans"/>
                <a:cs typeface="Arial" panose="020B0604020202020204" pitchFamily="34" charset="0"/>
                <a:sym typeface="DM Sans"/>
              </a:rPr>
              <a:t>Projekt wird unterstützt vom Bund</a:t>
            </a:r>
            <a:endParaRPr lang="de-CH" sz="4000" dirty="0">
              <a:latin typeface="Arial" panose="020B0604020202020204" pitchFamily="34" charset="0"/>
              <a:cs typeface="Arial" panose="020B0604020202020204" pitchFamily="34" charset="0"/>
            </a:endParaRPr>
          </a:p>
        </p:txBody>
      </p:sp>
      <p:sp>
        <p:nvSpPr>
          <p:cNvPr id="4" name="Foliennummernplatzhalter 3">
            <a:extLst>
              <a:ext uri="{FF2B5EF4-FFF2-40B4-BE49-F238E27FC236}">
                <a16:creationId xmlns:a16="http://schemas.microsoft.com/office/drawing/2014/main" id="{69D45DEA-AFA4-A4CE-45BE-8633881936E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CH" smtClean="0"/>
              <a:t>11</a:t>
            </a:fld>
            <a:endParaRPr lang="de-CH"/>
          </a:p>
        </p:txBody>
      </p:sp>
      <p:cxnSp>
        <p:nvCxnSpPr>
          <p:cNvPr id="5" name="Google Shape;211;p22"/>
          <p:cNvCxnSpPr/>
          <p:nvPr/>
        </p:nvCxnSpPr>
        <p:spPr>
          <a:xfrm>
            <a:off x="1686078" y="3418728"/>
            <a:ext cx="5093094" cy="7644"/>
          </a:xfrm>
          <a:prstGeom prst="straightConnector1">
            <a:avLst/>
          </a:prstGeom>
          <a:noFill/>
          <a:ln w="76200" cap="flat" cmpd="sng">
            <a:solidFill>
              <a:srgbClr val="EA9999"/>
            </a:solidFill>
            <a:prstDash val="solid"/>
            <a:round/>
            <a:headEnd type="none" w="med" len="med"/>
            <a:tailEnd type="none" w="med" len="med"/>
          </a:ln>
        </p:spPr>
      </p:cxnSp>
      <p:cxnSp>
        <p:nvCxnSpPr>
          <p:cNvPr id="8" name="Google Shape;211;p22"/>
          <p:cNvCxnSpPr/>
          <p:nvPr/>
        </p:nvCxnSpPr>
        <p:spPr>
          <a:xfrm flipV="1">
            <a:off x="2789665" y="3069021"/>
            <a:ext cx="794363" cy="2866"/>
          </a:xfrm>
          <a:prstGeom prst="straightConnector1">
            <a:avLst/>
          </a:prstGeom>
          <a:noFill/>
          <a:ln w="76200" cap="flat" cmpd="sng">
            <a:solidFill>
              <a:srgbClr val="EA9999"/>
            </a:solidFill>
            <a:prstDash val="solid"/>
            <a:round/>
            <a:headEnd type="none" w="med" len="med"/>
            <a:tailEnd type="none" w="med" len="med"/>
          </a:ln>
        </p:spPr>
      </p:cxnSp>
      <p:sp>
        <p:nvSpPr>
          <p:cNvPr id="3" name="Textplatzhalter 2">
            <a:extLst>
              <a:ext uri="{FF2B5EF4-FFF2-40B4-BE49-F238E27FC236}">
                <a16:creationId xmlns:a16="http://schemas.microsoft.com/office/drawing/2014/main" id="{A00CCC03-CF70-555C-AC2A-8B52E84C4042}"/>
              </a:ext>
            </a:extLst>
          </p:cNvPr>
          <p:cNvSpPr>
            <a:spLocks noGrp="1"/>
          </p:cNvSpPr>
          <p:nvPr>
            <p:ph type="body" idx="1"/>
          </p:nvPr>
        </p:nvSpPr>
        <p:spPr>
          <a:xfrm>
            <a:off x="1128162" y="2691680"/>
            <a:ext cx="8848045" cy="3135780"/>
          </a:xfrm>
        </p:spPr>
        <p:txBody>
          <a:bodyPr/>
          <a:lstStyle/>
          <a:p>
            <a:pPr lvl="0" indent="-355600">
              <a:lnSpc>
                <a:spcPct val="115000"/>
              </a:lnSpc>
              <a:spcBef>
                <a:spcPts val="600"/>
              </a:spcBef>
              <a:buClr>
                <a:srgbClr val="000000"/>
              </a:buClr>
              <a:buSzPts val="2000"/>
              <a:defRPr/>
            </a:pPr>
            <a:r>
              <a:rPr lang="de-DE" sz="2000" dirty="0">
                <a:latin typeface="Arial"/>
                <a:ea typeface="Arial"/>
                <a:cs typeface="Arial"/>
                <a:sym typeface="Arial"/>
              </a:rPr>
              <a:t>Der Bund fördert Projekte, die möglichst konkret und nachhaltig zur tatsächlichen Gleichstellung im Erwerbsleben beitragen. </a:t>
            </a:r>
          </a:p>
          <a:p>
            <a:pPr marL="457200" marR="0" lvl="0" indent="-355600" algn="l" defTabSz="914400" rtl="0" eaLnBrk="1" fontAlgn="auto" latinLnBrk="0" hangingPunct="1">
              <a:lnSpc>
                <a:spcPct val="115000"/>
              </a:lnSpc>
              <a:spcBef>
                <a:spcPts val="600"/>
              </a:spcBef>
              <a:spcAft>
                <a:spcPts val="0"/>
              </a:spcAft>
              <a:buClr>
                <a:srgbClr val="000000"/>
              </a:buClr>
              <a:buSzPts val="2000"/>
              <a:buFont typeface="Arial"/>
              <a:buChar char="•"/>
              <a:tabLst/>
              <a:defRPr/>
            </a:pPr>
            <a:r>
              <a:rPr lang="de-DE" sz="2000" dirty="0">
                <a:latin typeface="Arial"/>
                <a:ea typeface="Arial"/>
                <a:cs typeface="Arial"/>
                <a:sym typeface="Arial"/>
              </a:rPr>
              <a:t>Das Projekt hat Finanzhilfen vom Eidgenössischen Büro für die Gleichstellung von Mann und Frau (EBG) erhalten: </a:t>
            </a:r>
            <a:r>
              <a:rPr lang="de-DE" sz="2000" dirty="0">
                <a:solidFill>
                  <a:srgbClr val="000000"/>
                </a:solidFill>
                <a:latin typeface="Arial"/>
                <a:cs typeface="Arial"/>
                <a:sym typeface="Arial"/>
                <a:hlinkClick r:id="rId2"/>
              </a:rPr>
              <a:t>https://projektsammlung.ch/projekt/fusion-datenbanken-rechtsprechung-zum-gleichstellungsgesetz/</a:t>
            </a:r>
            <a:endParaRPr lang="de-DE" sz="2000" dirty="0">
              <a:solidFill>
                <a:srgbClr val="000000"/>
              </a:solidFill>
              <a:latin typeface="Arial"/>
              <a:cs typeface="Arial"/>
              <a:sym typeface="Arial"/>
            </a:endParaRPr>
          </a:p>
          <a:p>
            <a:pPr marL="457200" marR="0" lvl="0" indent="-355600" algn="l" defTabSz="914400" rtl="0" eaLnBrk="1" fontAlgn="auto" latinLnBrk="0" hangingPunct="1">
              <a:lnSpc>
                <a:spcPct val="115000"/>
              </a:lnSpc>
              <a:spcBef>
                <a:spcPts val="0"/>
              </a:spcBef>
              <a:spcAft>
                <a:spcPts val="0"/>
              </a:spcAft>
              <a:buClr>
                <a:srgbClr val="000000"/>
              </a:buClr>
              <a:buSzPts val="2000"/>
              <a:buFont typeface="Arial"/>
              <a:buChar char="•"/>
              <a:tabLst/>
              <a:defRPr/>
            </a:pPr>
            <a:endParaRPr lang="de-CH" sz="2000" dirty="0">
              <a:solidFill>
                <a:srgbClr val="000000"/>
              </a:solidFill>
              <a:latin typeface="Arial"/>
              <a:cs typeface="Arial"/>
            </a:endParaRPr>
          </a:p>
        </p:txBody>
      </p:sp>
    </p:spTree>
    <p:extLst>
      <p:ext uri="{BB962C8B-B14F-4D97-AF65-F5344CB8AC3E}">
        <p14:creationId xmlns:p14="http://schemas.microsoft.com/office/powerpoint/2010/main" val="487211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3"/>
          <p:cNvSpPr txBox="1">
            <a:spLocks noGrp="1"/>
          </p:cNvSpPr>
          <p:nvPr>
            <p:ph type="title"/>
          </p:nvPr>
        </p:nvSpPr>
        <p:spPr>
          <a:xfrm>
            <a:off x="1453725" y="1709750"/>
            <a:ext cx="9893700" cy="2852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de-CH" b="1" dirty="0">
                <a:latin typeface="Arial"/>
                <a:ea typeface="Arial"/>
                <a:cs typeface="Arial"/>
                <a:sym typeface="Arial"/>
              </a:rPr>
              <a:t>Fragen?</a:t>
            </a:r>
            <a:endParaRPr b="1" dirty="0">
              <a:latin typeface="Arial"/>
              <a:ea typeface="Arial"/>
              <a:cs typeface="Arial"/>
              <a:sym typeface="Arial"/>
            </a:endParaRPr>
          </a:p>
        </p:txBody>
      </p:sp>
      <p:sp>
        <p:nvSpPr>
          <p:cNvPr id="219" name="Google Shape;219;p23"/>
          <p:cNvSpPr txBox="1">
            <a:spLocks noGrp="1"/>
          </p:cNvSpPr>
          <p:nvPr>
            <p:ph type="body" idx="1"/>
          </p:nvPr>
        </p:nvSpPr>
        <p:spPr>
          <a:xfrm>
            <a:off x="831850" y="4589463"/>
            <a:ext cx="10515600" cy="15003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220" name="Google Shape;220;p23"/>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de-CH"/>
              <a:t>12</a:t>
            </a:fld>
            <a:endParaRPr/>
          </a:p>
        </p:txBody>
      </p:sp>
      <p:pic>
        <p:nvPicPr>
          <p:cNvPr id="221" name="Google Shape;221;p23"/>
          <p:cNvPicPr preferRelativeResize="0"/>
          <p:nvPr/>
        </p:nvPicPr>
        <p:blipFill rotWithShape="1">
          <a:blip r:embed="rId3">
            <a:alphaModFix/>
          </a:blip>
          <a:srcRect r="73142"/>
          <a:stretch/>
        </p:blipFill>
        <p:spPr>
          <a:xfrm>
            <a:off x="831850" y="3799300"/>
            <a:ext cx="560425" cy="546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4"/>
          <p:cNvSpPr txBox="1">
            <a:spLocks noGrp="1"/>
          </p:cNvSpPr>
          <p:nvPr>
            <p:ph type="title"/>
          </p:nvPr>
        </p:nvSpPr>
        <p:spPr>
          <a:xfrm>
            <a:off x="1453725" y="1709750"/>
            <a:ext cx="9893700" cy="2852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de-CH" b="1" dirty="0">
                <a:latin typeface="Arial"/>
                <a:ea typeface="Arial"/>
                <a:cs typeface="Arial"/>
                <a:sym typeface="Arial"/>
              </a:rPr>
              <a:t>Betrieb der Plattformen</a:t>
            </a:r>
            <a:endParaRPr b="1" dirty="0">
              <a:latin typeface="Arial"/>
              <a:ea typeface="Arial"/>
              <a:cs typeface="Arial"/>
              <a:sym typeface="Arial"/>
            </a:endParaRPr>
          </a:p>
        </p:txBody>
      </p:sp>
      <p:sp>
        <p:nvSpPr>
          <p:cNvPr id="228" name="Google Shape;228;p24"/>
          <p:cNvSpPr txBox="1">
            <a:spLocks noGrp="1"/>
          </p:cNvSpPr>
          <p:nvPr>
            <p:ph type="body" idx="1"/>
          </p:nvPr>
        </p:nvSpPr>
        <p:spPr>
          <a:xfrm>
            <a:off x="831850" y="4589463"/>
            <a:ext cx="10515600" cy="15003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229" name="Google Shape;229;p24"/>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de-CH"/>
              <a:t>13</a:t>
            </a:fld>
            <a:endParaRPr/>
          </a:p>
        </p:txBody>
      </p:sp>
      <p:pic>
        <p:nvPicPr>
          <p:cNvPr id="230" name="Google Shape;230;p24"/>
          <p:cNvPicPr preferRelativeResize="0"/>
          <p:nvPr/>
        </p:nvPicPr>
        <p:blipFill rotWithShape="1">
          <a:blip r:embed="rId3">
            <a:alphaModFix/>
          </a:blip>
          <a:srcRect r="73142"/>
          <a:stretch/>
        </p:blipFill>
        <p:spPr>
          <a:xfrm>
            <a:off x="831850" y="3799300"/>
            <a:ext cx="560425" cy="5467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5"/>
          <p:cNvSpPr txBox="1">
            <a:spLocks noGrp="1"/>
          </p:cNvSpPr>
          <p:nvPr>
            <p:ph type="title"/>
          </p:nvPr>
        </p:nvSpPr>
        <p:spPr>
          <a:xfrm>
            <a:off x="1036721" y="1676567"/>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de-CH" b="1" dirty="0">
                <a:latin typeface="Arial"/>
                <a:ea typeface="Arial"/>
                <a:cs typeface="Arial"/>
                <a:sym typeface="Arial"/>
              </a:rPr>
              <a:t>Aktueller Zustand</a:t>
            </a:r>
            <a:endParaRPr b="1" dirty="0">
              <a:latin typeface="Arial"/>
              <a:ea typeface="Arial"/>
              <a:cs typeface="Arial"/>
              <a:sym typeface="Arial"/>
            </a:endParaRPr>
          </a:p>
        </p:txBody>
      </p:sp>
      <p:sp>
        <p:nvSpPr>
          <p:cNvPr id="237" name="Google Shape;237;p25"/>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de-CH"/>
              <a:t>14</a:t>
            </a:fld>
            <a:endParaRPr/>
          </a:p>
        </p:txBody>
      </p:sp>
      <p:cxnSp>
        <p:nvCxnSpPr>
          <p:cNvPr id="238" name="Google Shape;238;p25"/>
          <p:cNvCxnSpPr/>
          <p:nvPr/>
        </p:nvCxnSpPr>
        <p:spPr>
          <a:xfrm>
            <a:off x="2485562" y="5353123"/>
            <a:ext cx="4176000" cy="0"/>
          </a:xfrm>
          <a:prstGeom prst="straightConnector1">
            <a:avLst/>
          </a:prstGeom>
          <a:noFill/>
          <a:ln w="76200" cap="flat" cmpd="sng">
            <a:solidFill>
              <a:srgbClr val="EA9999"/>
            </a:solidFill>
            <a:prstDash val="solid"/>
            <a:round/>
            <a:headEnd type="none" w="med" len="med"/>
            <a:tailEnd type="none" w="med" len="med"/>
          </a:ln>
        </p:spPr>
      </p:cxnSp>
      <p:cxnSp>
        <p:nvCxnSpPr>
          <p:cNvPr id="239" name="Google Shape;239;p25"/>
          <p:cNvCxnSpPr/>
          <p:nvPr/>
        </p:nvCxnSpPr>
        <p:spPr>
          <a:xfrm>
            <a:off x="1573113" y="5703074"/>
            <a:ext cx="5307300" cy="0"/>
          </a:xfrm>
          <a:prstGeom prst="straightConnector1">
            <a:avLst/>
          </a:prstGeom>
          <a:noFill/>
          <a:ln w="76200" cap="flat" cmpd="sng">
            <a:solidFill>
              <a:srgbClr val="EA9999"/>
            </a:solidFill>
            <a:prstDash val="solid"/>
            <a:round/>
            <a:headEnd type="none" w="med" len="med"/>
            <a:tailEnd type="none" w="med" len="med"/>
          </a:ln>
        </p:spPr>
      </p:cxnSp>
      <p:sp>
        <p:nvSpPr>
          <p:cNvPr id="240" name="Google Shape;240;p25"/>
          <p:cNvSpPr txBox="1">
            <a:spLocks noGrp="1"/>
          </p:cNvSpPr>
          <p:nvPr>
            <p:ph type="body" idx="1"/>
          </p:nvPr>
        </p:nvSpPr>
        <p:spPr>
          <a:xfrm>
            <a:off x="1036725" y="3263400"/>
            <a:ext cx="7573800" cy="2429400"/>
          </a:xfrm>
          <a:prstGeom prst="rect">
            <a:avLst/>
          </a:prstGeom>
        </p:spPr>
        <p:txBody>
          <a:bodyPr spcFirstLastPara="1" wrap="square" lIns="91425" tIns="45700" rIns="91425" bIns="45700" anchor="t" anchorCtr="0">
            <a:noAutofit/>
          </a:bodyPr>
          <a:lstStyle/>
          <a:p>
            <a:pPr marL="457200" lvl="0" indent="-355600" algn="l" rtl="0">
              <a:lnSpc>
                <a:spcPct val="115000"/>
              </a:lnSpc>
              <a:spcBef>
                <a:spcPts val="1000"/>
              </a:spcBef>
              <a:spcAft>
                <a:spcPts val="0"/>
              </a:spcAft>
              <a:buSzPts val="2000"/>
              <a:buFont typeface="Arial"/>
              <a:buChar char="•"/>
            </a:pPr>
            <a:r>
              <a:rPr lang="de-CH" sz="2000" dirty="0">
                <a:latin typeface="Arial"/>
                <a:ea typeface="Arial"/>
                <a:cs typeface="Arial"/>
                <a:sym typeface="Arial"/>
              </a:rPr>
              <a:t>Die drei Seiten werden unabhängig voneinander betrieben.</a:t>
            </a:r>
            <a:endParaRPr sz="2000" dirty="0">
              <a:latin typeface="Arial"/>
              <a:ea typeface="Arial"/>
              <a:cs typeface="Arial"/>
              <a:sym typeface="Arial"/>
            </a:endParaRPr>
          </a:p>
          <a:p>
            <a:pPr marL="457200" lvl="0" indent="-355600" algn="l" rtl="0">
              <a:lnSpc>
                <a:spcPct val="115000"/>
              </a:lnSpc>
              <a:spcBef>
                <a:spcPts val="1000"/>
              </a:spcBef>
              <a:spcAft>
                <a:spcPts val="0"/>
              </a:spcAft>
              <a:buSzPts val="2000"/>
              <a:buFont typeface="Arial"/>
              <a:buChar char="•"/>
            </a:pPr>
            <a:r>
              <a:rPr lang="de-CH" sz="2000" dirty="0">
                <a:latin typeface="Arial"/>
                <a:ea typeface="Arial"/>
                <a:cs typeface="Arial"/>
                <a:sym typeface="Arial"/>
              </a:rPr>
              <a:t>In der Vergangenheit fand keine Zusammenarbeit und kein Austausch statt.</a:t>
            </a:r>
            <a:endParaRPr sz="2000" dirty="0">
              <a:latin typeface="Arial"/>
              <a:ea typeface="Arial"/>
              <a:cs typeface="Arial"/>
              <a:sym typeface="Arial"/>
            </a:endParaRPr>
          </a:p>
          <a:p>
            <a:pPr marL="457200" lvl="0" indent="-355600" algn="l" rtl="0">
              <a:lnSpc>
                <a:spcPct val="115000"/>
              </a:lnSpc>
              <a:spcBef>
                <a:spcPts val="1000"/>
              </a:spcBef>
              <a:spcAft>
                <a:spcPts val="1000"/>
              </a:spcAft>
              <a:buSzPts val="2000"/>
              <a:buFont typeface="Arial"/>
              <a:buChar char="•"/>
            </a:pPr>
            <a:r>
              <a:rPr lang="de-CH" sz="2000" dirty="0">
                <a:latin typeface="Arial"/>
                <a:ea typeface="Arial"/>
                <a:cs typeface="Arial"/>
                <a:sym typeface="Arial"/>
              </a:rPr>
              <a:t>Das soll sich nach der Fusion ändern. Die Beauftragten werden neu schweizweit Fälle recherchieren, zusammenfassen, übersetzen und aufschalten.</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6"/>
          <p:cNvSpPr txBox="1">
            <a:spLocks noGrp="1"/>
          </p:cNvSpPr>
          <p:nvPr>
            <p:ph type="title"/>
          </p:nvPr>
        </p:nvSpPr>
        <p:spPr>
          <a:xfrm>
            <a:off x="894480" y="1460961"/>
            <a:ext cx="11002879" cy="1030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ct val="100000"/>
              <a:buFont typeface="Arial"/>
              <a:buNone/>
            </a:pPr>
            <a:r>
              <a:rPr lang="de-CH" sz="4000" b="1" dirty="0">
                <a:latin typeface="Arial"/>
                <a:ea typeface="Arial"/>
                <a:cs typeface="Arial"/>
                <a:sym typeface="Arial"/>
              </a:rPr>
              <a:t>So kommen die Fälle auf die Plattformen</a:t>
            </a:r>
            <a:endParaRPr sz="4000" b="1" dirty="0">
              <a:latin typeface="Arial"/>
              <a:ea typeface="Arial"/>
              <a:cs typeface="Arial"/>
              <a:sym typeface="Arial"/>
            </a:endParaRPr>
          </a:p>
        </p:txBody>
      </p:sp>
      <p:sp>
        <p:nvSpPr>
          <p:cNvPr id="246" name="Google Shape;246;p26"/>
          <p:cNvSpPr txBox="1">
            <a:spLocks noGrp="1"/>
          </p:cNvSpPr>
          <p:nvPr>
            <p:ph type="body" idx="1"/>
          </p:nvPr>
        </p:nvSpPr>
        <p:spPr>
          <a:xfrm>
            <a:off x="1036725" y="2707105"/>
            <a:ext cx="8259600" cy="499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de-CH" sz="2000" dirty="0">
                <a:latin typeface="Arial"/>
                <a:ea typeface="Arial"/>
                <a:cs typeface="Arial"/>
                <a:sym typeface="Arial"/>
              </a:rPr>
              <a:t>Aktueller Prozess gemäss gleichstellungsgesetz.ch</a:t>
            </a:r>
            <a:endParaRPr sz="2000" dirty="0">
              <a:latin typeface="Arial"/>
              <a:ea typeface="Arial"/>
              <a:cs typeface="Arial"/>
              <a:sym typeface="Arial"/>
            </a:endParaRPr>
          </a:p>
          <a:p>
            <a:pPr marL="0" lvl="0" indent="0" algn="l" rtl="0">
              <a:lnSpc>
                <a:spcPct val="115000"/>
              </a:lnSpc>
              <a:spcBef>
                <a:spcPts val="1000"/>
              </a:spcBef>
              <a:spcAft>
                <a:spcPts val="1000"/>
              </a:spcAft>
              <a:buNone/>
            </a:pPr>
            <a:endParaRPr sz="2000" dirty="0">
              <a:latin typeface="Arial"/>
              <a:ea typeface="Arial"/>
              <a:cs typeface="Arial"/>
              <a:sym typeface="Arial"/>
            </a:endParaRPr>
          </a:p>
        </p:txBody>
      </p:sp>
      <p:sp>
        <p:nvSpPr>
          <p:cNvPr id="247" name="Google Shape;247;p2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de-CH"/>
              <a:t>www.equality.ch</a:t>
            </a:r>
            <a:endParaRPr/>
          </a:p>
        </p:txBody>
      </p:sp>
      <p:sp>
        <p:nvSpPr>
          <p:cNvPr id="248" name="Google Shape;248;p2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de-CH"/>
              <a:t>15</a:t>
            </a:fld>
            <a:endParaRPr dirty="0"/>
          </a:p>
        </p:txBody>
      </p:sp>
      <p:sp>
        <p:nvSpPr>
          <p:cNvPr id="249" name="Google Shape;249;p26"/>
          <p:cNvSpPr/>
          <p:nvPr/>
        </p:nvSpPr>
        <p:spPr>
          <a:xfrm>
            <a:off x="4014121" y="3654100"/>
            <a:ext cx="1132800" cy="11328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0" name="Google Shape;250;p26"/>
          <p:cNvSpPr/>
          <p:nvPr/>
        </p:nvSpPr>
        <p:spPr>
          <a:xfrm>
            <a:off x="1870193" y="3331013"/>
            <a:ext cx="457500" cy="4575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1" name="Google Shape;251;p26"/>
          <p:cNvSpPr/>
          <p:nvPr/>
        </p:nvSpPr>
        <p:spPr>
          <a:xfrm>
            <a:off x="2327646" y="3513836"/>
            <a:ext cx="457500" cy="4575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2" name="Google Shape;252;p26"/>
          <p:cNvSpPr/>
          <p:nvPr/>
        </p:nvSpPr>
        <p:spPr>
          <a:xfrm>
            <a:off x="1786628" y="3818069"/>
            <a:ext cx="457500" cy="4575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3" name="Google Shape;253;p26"/>
          <p:cNvSpPr/>
          <p:nvPr/>
        </p:nvSpPr>
        <p:spPr>
          <a:xfrm>
            <a:off x="2244082" y="3991741"/>
            <a:ext cx="457500" cy="4575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4" name="Google Shape;254;p26"/>
          <p:cNvSpPr/>
          <p:nvPr/>
        </p:nvSpPr>
        <p:spPr>
          <a:xfrm>
            <a:off x="1329175" y="3513836"/>
            <a:ext cx="457500" cy="4575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5" name="Google Shape;255;p26"/>
          <p:cNvSpPr/>
          <p:nvPr/>
        </p:nvSpPr>
        <p:spPr>
          <a:xfrm>
            <a:off x="1412739" y="4222112"/>
            <a:ext cx="457500" cy="4575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6" name="Google Shape;256;p26"/>
          <p:cNvSpPr/>
          <p:nvPr/>
        </p:nvSpPr>
        <p:spPr>
          <a:xfrm>
            <a:off x="1917810" y="4449212"/>
            <a:ext cx="457500" cy="4575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7" name="Google Shape;257;p26"/>
          <p:cNvSpPr/>
          <p:nvPr/>
        </p:nvSpPr>
        <p:spPr>
          <a:xfrm>
            <a:off x="1663715" y="5183225"/>
            <a:ext cx="334500" cy="3345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8" name="Google Shape;258;p26"/>
          <p:cNvSpPr/>
          <p:nvPr/>
        </p:nvSpPr>
        <p:spPr>
          <a:xfrm>
            <a:off x="1998245" y="5316924"/>
            <a:ext cx="334500" cy="3345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9" name="Google Shape;259;p26"/>
          <p:cNvSpPr/>
          <p:nvPr/>
        </p:nvSpPr>
        <p:spPr>
          <a:xfrm>
            <a:off x="1602605" y="5539411"/>
            <a:ext cx="334500" cy="3345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60" name="Google Shape;260;p26"/>
          <p:cNvSpPr/>
          <p:nvPr/>
        </p:nvSpPr>
        <p:spPr>
          <a:xfrm>
            <a:off x="1937135" y="5666417"/>
            <a:ext cx="334500" cy="3345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61" name="Google Shape;261;p26"/>
          <p:cNvSpPr/>
          <p:nvPr/>
        </p:nvSpPr>
        <p:spPr>
          <a:xfrm>
            <a:off x="1268075" y="5316924"/>
            <a:ext cx="334500" cy="3345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62" name="Google Shape;262;p26"/>
          <p:cNvSpPr/>
          <p:nvPr/>
        </p:nvSpPr>
        <p:spPr>
          <a:xfrm>
            <a:off x="1329185" y="5834888"/>
            <a:ext cx="334500" cy="3345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63" name="Google Shape;263;p26"/>
          <p:cNvSpPr/>
          <p:nvPr/>
        </p:nvSpPr>
        <p:spPr>
          <a:xfrm>
            <a:off x="1698537" y="6000967"/>
            <a:ext cx="334500" cy="3345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64" name="Google Shape;264;p26"/>
          <p:cNvSpPr/>
          <p:nvPr/>
        </p:nvSpPr>
        <p:spPr>
          <a:xfrm>
            <a:off x="5740875" y="3900700"/>
            <a:ext cx="1531500" cy="6396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de-CH" dirty="0"/>
              <a:t>Zusammen-</a:t>
            </a:r>
            <a:endParaRPr dirty="0"/>
          </a:p>
          <a:p>
            <a:pPr marL="0" lvl="0" indent="0" algn="ctr" rtl="0">
              <a:spcBef>
                <a:spcPts val="0"/>
              </a:spcBef>
              <a:spcAft>
                <a:spcPts val="0"/>
              </a:spcAft>
              <a:buNone/>
            </a:pPr>
            <a:r>
              <a:rPr lang="de-CH" dirty="0" err="1"/>
              <a:t>fassung</a:t>
            </a:r>
            <a:r>
              <a:rPr lang="de-CH" dirty="0"/>
              <a:t> Fälle</a:t>
            </a:r>
            <a:endParaRPr dirty="0"/>
          </a:p>
        </p:txBody>
      </p:sp>
      <p:sp>
        <p:nvSpPr>
          <p:cNvPr id="265" name="Google Shape;265;p26"/>
          <p:cNvSpPr txBox="1"/>
          <p:nvPr/>
        </p:nvSpPr>
        <p:spPr>
          <a:xfrm>
            <a:off x="2422850" y="4545138"/>
            <a:ext cx="2002500" cy="36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CH"/>
              <a:t>Schlichtungs-</a:t>
            </a:r>
            <a:endParaRPr/>
          </a:p>
          <a:p>
            <a:pPr marL="0" lvl="0" indent="0" algn="l" rtl="0">
              <a:spcBef>
                <a:spcPts val="0"/>
              </a:spcBef>
              <a:spcAft>
                <a:spcPts val="0"/>
              </a:spcAft>
              <a:buNone/>
            </a:pPr>
            <a:r>
              <a:rPr lang="de-CH"/>
              <a:t>behörden</a:t>
            </a:r>
            <a:endParaRPr/>
          </a:p>
        </p:txBody>
      </p:sp>
      <p:sp>
        <p:nvSpPr>
          <p:cNvPr id="266" name="Google Shape;266;p26"/>
          <p:cNvSpPr txBox="1"/>
          <p:nvPr/>
        </p:nvSpPr>
        <p:spPr>
          <a:xfrm>
            <a:off x="2236025" y="6015925"/>
            <a:ext cx="2002500" cy="36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CH"/>
              <a:t>Kantonale 1. &amp; 2. instanzliche Gerichte</a:t>
            </a:r>
            <a:endParaRPr/>
          </a:p>
        </p:txBody>
      </p:sp>
      <p:sp>
        <p:nvSpPr>
          <p:cNvPr id="267" name="Google Shape;267;p26"/>
          <p:cNvSpPr txBox="1"/>
          <p:nvPr/>
        </p:nvSpPr>
        <p:spPr>
          <a:xfrm>
            <a:off x="4079088" y="3946500"/>
            <a:ext cx="1132800" cy="36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CH"/>
              <a:t>Betreiberin</a:t>
            </a:r>
            <a:endParaRPr/>
          </a:p>
          <a:p>
            <a:pPr marL="0" lvl="0" indent="0" algn="l" rtl="0">
              <a:spcBef>
                <a:spcPts val="0"/>
              </a:spcBef>
              <a:spcAft>
                <a:spcPts val="0"/>
              </a:spcAft>
              <a:buNone/>
            </a:pPr>
            <a:r>
              <a:rPr lang="de-CH"/>
              <a:t>Plattform</a:t>
            </a:r>
            <a:endParaRPr/>
          </a:p>
        </p:txBody>
      </p:sp>
      <p:cxnSp>
        <p:nvCxnSpPr>
          <p:cNvPr id="268" name="Google Shape;268;p26"/>
          <p:cNvCxnSpPr/>
          <p:nvPr/>
        </p:nvCxnSpPr>
        <p:spPr>
          <a:xfrm>
            <a:off x="2879513" y="3712950"/>
            <a:ext cx="1081200" cy="419700"/>
          </a:xfrm>
          <a:prstGeom prst="curvedConnector3">
            <a:avLst>
              <a:gd name="adj1" fmla="val 50000"/>
            </a:avLst>
          </a:prstGeom>
          <a:noFill/>
          <a:ln w="28575" cap="flat" cmpd="sng">
            <a:solidFill>
              <a:schemeClr val="dk1"/>
            </a:solidFill>
            <a:prstDash val="solid"/>
            <a:round/>
            <a:headEnd type="none" w="med" len="med"/>
            <a:tailEnd type="triangle" w="med" len="med"/>
          </a:ln>
        </p:spPr>
      </p:cxnSp>
      <p:cxnSp>
        <p:nvCxnSpPr>
          <p:cNvPr id="269" name="Google Shape;269;p26"/>
          <p:cNvCxnSpPr/>
          <p:nvPr/>
        </p:nvCxnSpPr>
        <p:spPr>
          <a:xfrm rot="10800000" flipH="1">
            <a:off x="2456950" y="4469675"/>
            <a:ext cx="1516500" cy="1421700"/>
          </a:xfrm>
          <a:prstGeom prst="curvedConnector3">
            <a:avLst>
              <a:gd name="adj1" fmla="val 75371"/>
            </a:avLst>
          </a:prstGeom>
          <a:noFill/>
          <a:ln w="28575" cap="flat" cmpd="sng">
            <a:solidFill>
              <a:schemeClr val="dk1"/>
            </a:solidFill>
            <a:prstDash val="solid"/>
            <a:round/>
            <a:headEnd type="none" w="med" len="med"/>
            <a:tailEnd type="triangle" w="med" len="med"/>
          </a:ln>
        </p:spPr>
      </p:cxnSp>
      <p:sp>
        <p:nvSpPr>
          <p:cNvPr id="270" name="Google Shape;270;p26"/>
          <p:cNvSpPr/>
          <p:nvPr/>
        </p:nvSpPr>
        <p:spPr>
          <a:xfrm>
            <a:off x="7801350" y="3900700"/>
            <a:ext cx="1531500" cy="6396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de-CH"/>
              <a:t>Aufschalten auf Plattform</a:t>
            </a:r>
            <a:endParaRPr/>
          </a:p>
        </p:txBody>
      </p:sp>
      <p:cxnSp>
        <p:nvCxnSpPr>
          <p:cNvPr id="271" name="Google Shape;271;p26"/>
          <p:cNvCxnSpPr>
            <a:stCxn id="267" idx="3"/>
            <a:endCxn id="264" idx="1"/>
          </p:cNvCxnSpPr>
          <p:nvPr/>
        </p:nvCxnSpPr>
        <p:spPr>
          <a:xfrm>
            <a:off x="5211888" y="4129050"/>
            <a:ext cx="528900" cy="91500"/>
          </a:xfrm>
          <a:prstGeom prst="curvedConnector3">
            <a:avLst>
              <a:gd name="adj1" fmla="val 50008"/>
            </a:avLst>
          </a:prstGeom>
          <a:noFill/>
          <a:ln w="28575" cap="flat" cmpd="sng">
            <a:solidFill>
              <a:schemeClr val="dk1"/>
            </a:solidFill>
            <a:prstDash val="solid"/>
            <a:round/>
            <a:headEnd type="none" w="med" len="med"/>
            <a:tailEnd type="triangle" w="med" len="med"/>
          </a:ln>
        </p:spPr>
      </p:cxnSp>
      <p:cxnSp>
        <p:nvCxnSpPr>
          <p:cNvPr id="272" name="Google Shape;272;p26"/>
          <p:cNvCxnSpPr/>
          <p:nvPr/>
        </p:nvCxnSpPr>
        <p:spPr>
          <a:xfrm rot="10800000" flipH="1">
            <a:off x="7303763" y="4141200"/>
            <a:ext cx="466200" cy="67200"/>
          </a:xfrm>
          <a:prstGeom prst="curvedConnector3">
            <a:avLst>
              <a:gd name="adj1" fmla="val 50000"/>
            </a:avLst>
          </a:prstGeom>
          <a:noFill/>
          <a:ln w="28575" cap="flat" cmpd="sng">
            <a:solidFill>
              <a:schemeClr val="dk1"/>
            </a:solidFill>
            <a:prstDash val="solid"/>
            <a:round/>
            <a:headEnd type="none" w="med" len="med"/>
            <a:tailEnd type="triangle" w="med" len="med"/>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cxnSp>
        <p:nvCxnSpPr>
          <p:cNvPr id="280" name="Google Shape;280;p27"/>
          <p:cNvCxnSpPr/>
          <p:nvPr/>
        </p:nvCxnSpPr>
        <p:spPr>
          <a:xfrm>
            <a:off x="1601312" y="5467296"/>
            <a:ext cx="6101700" cy="0"/>
          </a:xfrm>
          <a:prstGeom prst="straightConnector1">
            <a:avLst/>
          </a:prstGeom>
          <a:noFill/>
          <a:ln w="76200" cap="flat" cmpd="sng">
            <a:solidFill>
              <a:srgbClr val="EA9999"/>
            </a:solidFill>
            <a:prstDash val="solid"/>
            <a:round/>
            <a:headEnd type="none" w="med" len="med"/>
            <a:tailEnd type="none" w="med" len="med"/>
          </a:ln>
        </p:spPr>
      </p:cxnSp>
      <p:cxnSp>
        <p:nvCxnSpPr>
          <p:cNvPr id="281" name="Google Shape;281;p27"/>
          <p:cNvCxnSpPr/>
          <p:nvPr/>
        </p:nvCxnSpPr>
        <p:spPr>
          <a:xfrm>
            <a:off x="1601312" y="5826371"/>
            <a:ext cx="5518800" cy="0"/>
          </a:xfrm>
          <a:prstGeom prst="straightConnector1">
            <a:avLst/>
          </a:prstGeom>
          <a:noFill/>
          <a:ln w="76200" cap="flat" cmpd="sng">
            <a:solidFill>
              <a:srgbClr val="EA9999"/>
            </a:solidFill>
            <a:prstDash val="solid"/>
            <a:round/>
            <a:headEnd type="none" w="med" len="med"/>
            <a:tailEnd type="none" w="med" len="med"/>
          </a:ln>
        </p:spPr>
      </p:cxnSp>
      <p:cxnSp>
        <p:nvCxnSpPr>
          <p:cNvPr id="282" name="Google Shape;282;p27"/>
          <p:cNvCxnSpPr/>
          <p:nvPr/>
        </p:nvCxnSpPr>
        <p:spPr>
          <a:xfrm>
            <a:off x="1601312" y="6175271"/>
            <a:ext cx="1647600" cy="0"/>
          </a:xfrm>
          <a:prstGeom prst="straightConnector1">
            <a:avLst/>
          </a:prstGeom>
          <a:noFill/>
          <a:ln w="76200" cap="flat" cmpd="sng">
            <a:solidFill>
              <a:srgbClr val="EA9999"/>
            </a:solidFill>
            <a:prstDash val="solid"/>
            <a:round/>
            <a:headEnd type="none" w="med" len="med"/>
            <a:tailEnd type="none" w="med" len="med"/>
          </a:ln>
        </p:spPr>
      </p:cxnSp>
      <p:sp>
        <p:nvSpPr>
          <p:cNvPr id="283" name="Google Shape;283;p27"/>
          <p:cNvSpPr txBox="1">
            <a:spLocks noGrp="1"/>
          </p:cNvSpPr>
          <p:nvPr>
            <p:ph type="body" idx="1"/>
          </p:nvPr>
        </p:nvSpPr>
        <p:spPr>
          <a:xfrm>
            <a:off x="1036725" y="3253126"/>
            <a:ext cx="7573800" cy="2429400"/>
          </a:xfrm>
          <a:prstGeom prst="rect">
            <a:avLst/>
          </a:prstGeom>
        </p:spPr>
        <p:txBody>
          <a:bodyPr spcFirstLastPara="1" wrap="square" lIns="91425" tIns="45700" rIns="91425" bIns="45700" anchor="t" anchorCtr="0">
            <a:noAutofit/>
          </a:bodyPr>
          <a:lstStyle/>
          <a:p>
            <a:pPr marL="457200" lvl="0" indent="-355600" algn="l" rtl="0">
              <a:lnSpc>
                <a:spcPct val="115000"/>
              </a:lnSpc>
              <a:spcBef>
                <a:spcPts val="1000"/>
              </a:spcBef>
              <a:spcAft>
                <a:spcPts val="0"/>
              </a:spcAft>
              <a:buSzPts val="2000"/>
              <a:buFont typeface="Arial"/>
              <a:buChar char="•"/>
            </a:pPr>
            <a:r>
              <a:rPr lang="de-CH" sz="2000" dirty="0">
                <a:latin typeface="Arial"/>
                <a:ea typeface="Arial"/>
                <a:cs typeface="Arial"/>
                <a:sym typeface="Arial"/>
              </a:rPr>
              <a:t>Damit die Fälle auf der Plattform dokumentiert sind, ist der Input der Schlichtungsstellen zentral. </a:t>
            </a:r>
            <a:endParaRPr sz="2000" dirty="0">
              <a:latin typeface="Arial"/>
              <a:ea typeface="Arial"/>
              <a:cs typeface="Arial"/>
              <a:sym typeface="Arial"/>
            </a:endParaRPr>
          </a:p>
          <a:p>
            <a:pPr marL="457200" lvl="0" indent="-355600" algn="l" rtl="0">
              <a:lnSpc>
                <a:spcPct val="115000"/>
              </a:lnSpc>
              <a:spcBef>
                <a:spcPts val="1000"/>
              </a:spcBef>
              <a:spcAft>
                <a:spcPts val="0"/>
              </a:spcAft>
              <a:buSzPts val="2000"/>
              <a:buFont typeface="Arial"/>
              <a:buChar char="•"/>
            </a:pPr>
            <a:r>
              <a:rPr lang="de-CH" sz="2000" dirty="0">
                <a:latin typeface="Arial"/>
                <a:ea typeface="Arial"/>
                <a:cs typeface="Arial"/>
                <a:sym typeface="Arial"/>
              </a:rPr>
              <a:t>Ohne Fälle der Schlichtungsstellen kein Inhalt der Plattform.</a:t>
            </a:r>
            <a:endParaRPr sz="2000" dirty="0">
              <a:latin typeface="Arial"/>
              <a:ea typeface="Arial"/>
              <a:cs typeface="Arial"/>
              <a:sym typeface="Arial"/>
            </a:endParaRPr>
          </a:p>
          <a:p>
            <a:pPr marL="457200" lvl="0" indent="-355600" algn="l" rtl="0">
              <a:lnSpc>
                <a:spcPct val="115000"/>
              </a:lnSpc>
              <a:spcBef>
                <a:spcPts val="1000"/>
              </a:spcBef>
              <a:spcAft>
                <a:spcPts val="0"/>
              </a:spcAft>
              <a:buSzPts val="2000"/>
              <a:buFont typeface="Arial"/>
              <a:buChar char="•"/>
            </a:pPr>
            <a:r>
              <a:rPr lang="de-CH" sz="2000" dirty="0">
                <a:latin typeface="Arial"/>
                <a:ea typeface="Arial"/>
                <a:cs typeface="Arial"/>
                <a:sym typeface="Arial"/>
              </a:rPr>
              <a:t>Deshalb möchte die SKG heute von Ihnen wissen:</a:t>
            </a:r>
            <a:endParaRPr sz="2000" dirty="0">
              <a:latin typeface="Arial"/>
              <a:ea typeface="Arial"/>
              <a:cs typeface="Arial"/>
              <a:sym typeface="Arial"/>
            </a:endParaRPr>
          </a:p>
          <a:p>
            <a:pPr marL="457200" lvl="0" indent="0" algn="l" rtl="0">
              <a:lnSpc>
                <a:spcPct val="115000"/>
              </a:lnSpc>
              <a:spcBef>
                <a:spcPts val="1000"/>
              </a:spcBef>
              <a:spcAft>
                <a:spcPts val="1000"/>
              </a:spcAft>
              <a:buNone/>
            </a:pPr>
            <a:r>
              <a:rPr lang="de-CH" sz="2000" b="1" dirty="0">
                <a:latin typeface="Arial"/>
                <a:ea typeface="Arial"/>
                <a:cs typeface="Arial"/>
                <a:sym typeface="Arial"/>
              </a:rPr>
              <a:t>Wie können wir den Aufwand für Sie möglichst tief halten, um ihre Fälle der Plattform-Betreiberin einzureichen?</a:t>
            </a:r>
            <a:endParaRPr sz="2000" b="1" dirty="0">
              <a:latin typeface="Arial"/>
              <a:ea typeface="Arial"/>
              <a:cs typeface="Arial"/>
              <a:sym typeface="Arial"/>
            </a:endParaRPr>
          </a:p>
        </p:txBody>
      </p:sp>
      <p:sp>
        <p:nvSpPr>
          <p:cNvPr id="278" name="Google Shape;278;p27"/>
          <p:cNvSpPr txBox="1">
            <a:spLocks noGrp="1"/>
          </p:cNvSpPr>
          <p:nvPr>
            <p:ph type="title"/>
          </p:nvPr>
        </p:nvSpPr>
        <p:spPr>
          <a:xfrm>
            <a:off x="1036721" y="1676567"/>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de-CH" sz="4000" b="1" dirty="0">
                <a:latin typeface="Arial"/>
                <a:ea typeface="Arial"/>
                <a:cs typeface="Arial"/>
                <a:sym typeface="Arial"/>
              </a:rPr>
              <a:t>Schlichtungsstellen als zentrale Informationsquelle</a:t>
            </a:r>
            <a:endParaRPr sz="4000" b="1" dirty="0">
              <a:latin typeface="Arial"/>
              <a:ea typeface="Arial"/>
              <a:cs typeface="Arial"/>
              <a:sym typeface="Arial"/>
            </a:endParaRPr>
          </a:p>
        </p:txBody>
      </p:sp>
      <p:sp>
        <p:nvSpPr>
          <p:cNvPr id="279" name="Google Shape;279;p27"/>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de-CH"/>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8"/>
          <p:cNvSpPr txBox="1">
            <a:spLocks noGrp="1"/>
          </p:cNvSpPr>
          <p:nvPr>
            <p:ph type="title"/>
          </p:nvPr>
        </p:nvSpPr>
        <p:spPr>
          <a:xfrm>
            <a:off x="1036721" y="1676567"/>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de-CH" b="1" dirty="0">
                <a:latin typeface="Arial"/>
                <a:ea typeface="Arial"/>
                <a:cs typeface="Arial"/>
                <a:sym typeface="Arial"/>
              </a:rPr>
              <a:t>Flüsterrunden à 2-3 Personen</a:t>
            </a:r>
            <a:endParaRPr b="1" dirty="0">
              <a:latin typeface="Arial"/>
              <a:ea typeface="Arial"/>
              <a:cs typeface="Arial"/>
              <a:sym typeface="Arial"/>
            </a:endParaRPr>
          </a:p>
        </p:txBody>
      </p:sp>
      <p:sp>
        <p:nvSpPr>
          <p:cNvPr id="290" name="Google Shape;290;p28"/>
          <p:cNvSpPr txBox="1">
            <a:spLocks noGrp="1"/>
          </p:cNvSpPr>
          <p:nvPr>
            <p:ph type="body" idx="1"/>
          </p:nvPr>
        </p:nvSpPr>
        <p:spPr>
          <a:xfrm>
            <a:off x="1036725" y="3263400"/>
            <a:ext cx="7573800" cy="2429400"/>
          </a:xfrm>
          <a:prstGeom prst="rect">
            <a:avLst/>
          </a:prstGeom>
        </p:spPr>
        <p:txBody>
          <a:bodyPr spcFirstLastPara="1" wrap="square" lIns="91425" tIns="45700" rIns="91425" bIns="45700" anchor="t" anchorCtr="0">
            <a:noAutofit/>
          </a:bodyPr>
          <a:lstStyle/>
          <a:p>
            <a:pPr marL="457200" lvl="0" indent="-355600" algn="l" rtl="0">
              <a:lnSpc>
                <a:spcPct val="115000"/>
              </a:lnSpc>
              <a:spcBef>
                <a:spcPts val="1000"/>
              </a:spcBef>
              <a:spcAft>
                <a:spcPts val="0"/>
              </a:spcAft>
              <a:buSzPts val="2000"/>
              <a:buFont typeface="Arial"/>
              <a:buChar char="•"/>
            </a:pPr>
            <a:r>
              <a:rPr lang="de-CH" sz="2000" dirty="0">
                <a:latin typeface="Arial"/>
                <a:ea typeface="Arial"/>
                <a:cs typeface="Arial"/>
                <a:sym typeface="Arial"/>
              </a:rPr>
              <a:t>Wünschen Sie sich ein Formular auf der Website, auf dem Sie ihre Fälle strukturiert eingeben können?</a:t>
            </a:r>
            <a:endParaRPr sz="2000" dirty="0">
              <a:latin typeface="Arial"/>
              <a:ea typeface="Arial"/>
              <a:cs typeface="Arial"/>
              <a:sym typeface="Arial"/>
            </a:endParaRPr>
          </a:p>
          <a:p>
            <a:pPr marL="457200" lvl="0" indent="-355600" algn="l" rtl="0">
              <a:lnSpc>
                <a:spcPct val="115000"/>
              </a:lnSpc>
              <a:spcBef>
                <a:spcPts val="1000"/>
              </a:spcBef>
              <a:spcAft>
                <a:spcPts val="0"/>
              </a:spcAft>
              <a:buSzPts val="2000"/>
              <a:buFont typeface="Arial"/>
              <a:buChar char="•"/>
            </a:pPr>
            <a:r>
              <a:rPr lang="de-CH" sz="2000" dirty="0">
                <a:latin typeface="Arial"/>
                <a:ea typeface="Arial"/>
                <a:cs typeface="Arial"/>
                <a:sym typeface="Arial"/>
              </a:rPr>
              <a:t>Möchten Sie Fälle laufend eingeben können oder lieber nur 1x pro Jahr?</a:t>
            </a:r>
            <a:endParaRPr sz="2000" dirty="0">
              <a:latin typeface="Arial"/>
              <a:ea typeface="Arial"/>
              <a:cs typeface="Arial"/>
              <a:sym typeface="Arial"/>
            </a:endParaRPr>
          </a:p>
          <a:p>
            <a:pPr marL="457200" lvl="0" indent="-355600" algn="l" rtl="0">
              <a:lnSpc>
                <a:spcPct val="115000"/>
              </a:lnSpc>
              <a:spcBef>
                <a:spcPts val="1000"/>
              </a:spcBef>
              <a:spcAft>
                <a:spcPts val="0"/>
              </a:spcAft>
              <a:buSzPts val="2000"/>
              <a:buFont typeface="Arial"/>
              <a:buChar char="•"/>
            </a:pPr>
            <a:r>
              <a:rPr lang="de-CH" sz="2000" dirty="0">
                <a:latin typeface="Arial"/>
                <a:ea typeface="Arial"/>
                <a:cs typeface="Arial"/>
                <a:sym typeface="Arial"/>
              </a:rPr>
              <a:t>Möchten Sie proaktiv an die Eingabe erinnert werden?</a:t>
            </a:r>
            <a:endParaRPr sz="2000" dirty="0">
              <a:latin typeface="Arial"/>
              <a:ea typeface="Arial"/>
              <a:cs typeface="Arial"/>
              <a:sym typeface="Arial"/>
            </a:endParaRPr>
          </a:p>
          <a:p>
            <a:pPr marL="457200" lvl="0" indent="-355600" algn="l" rtl="0">
              <a:lnSpc>
                <a:spcPct val="115000"/>
              </a:lnSpc>
              <a:spcBef>
                <a:spcPts val="1000"/>
              </a:spcBef>
              <a:spcAft>
                <a:spcPts val="1000"/>
              </a:spcAft>
              <a:buSzPts val="2000"/>
              <a:buFont typeface="Arial"/>
              <a:buChar char="•"/>
            </a:pPr>
            <a:r>
              <a:rPr lang="de-CH" sz="2000" dirty="0">
                <a:latin typeface="Arial"/>
                <a:ea typeface="Arial"/>
                <a:cs typeface="Arial"/>
                <a:sym typeface="Arial"/>
              </a:rPr>
              <a:t>Was würde Ihnen das Leben sonst noch einfacher machen, damit die Fälle aus Ihrem Kanton auf der Plattform landen?</a:t>
            </a:r>
            <a:endParaRPr sz="2000" dirty="0">
              <a:latin typeface="Arial"/>
              <a:ea typeface="Arial"/>
              <a:cs typeface="Arial"/>
              <a:sym typeface="Arial"/>
            </a:endParaRPr>
          </a:p>
        </p:txBody>
      </p:sp>
      <p:sp>
        <p:nvSpPr>
          <p:cNvPr id="291" name="Google Shape;291;p28"/>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de-CH"/>
              <a:t>17</a:t>
            </a:fld>
            <a:endParaRPr dirty="0"/>
          </a:p>
        </p:txBody>
      </p:sp>
      <p:sp>
        <p:nvSpPr>
          <p:cNvPr id="292" name="Google Shape;292;p28"/>
          <p:cNvSpPr/>
          <p:nvPr/>
        </p:nvSpPr>
        <p:spPr>
          <a:xfrm rot="-846853">
            <a:off x="9481339" y="2017414"/>
            <a:ext cx="1978219" cy="1978219"/>
          </a:xfrm>
          <a:prstGeom prst="ellipse">
            <a:avLst/>
          </a:prstGeom>
          <a:solidFill>
            <a:srgbClr val="FF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e-CH" b="1" dirty="0">
                <a:solidFill>
                  <a:schemeClr val="lt1"/>
                </a:solidFill>
              </a:rPr>
              <a:t>Diskutieren Sie mit Ihren Sitznachbar:</a:t>
            </a:r>
            <a:endParaRPr b="1" dirty="0">
              <a:solidFill>
                <a:schemeClr val="lt1"/>
              </a:solidFill>
            </a:endParaRPr>
          </a:p>
          <a:p>
            <a:pPr marL="0" lvl="0" indent="0" algn="ctr" rtl="0">
              <a:spcBef>
                <a:spcPts val="0"/>
              </a:spcBef>
              <a:spcAft>
                <a:spcPts val="0"/>
              </a:spcAft>
              <a:buNone/>
            </a:pPr>
            <a:r>
              <a:rPr lang="de-CH" b="1" dirty="0">
                <a:solidFill>
                  <a:schemeClr val="lt1"/>
                </a:solidFill>
              </a:rPr>
              <a:t>innen</a:t>
            </a:r>
            <a:endParaRPr b="1" dirty="0">
              <a:solidFill>
                <a:schemeClr val="lt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29"/>
          <p:cNvSpPr txBox="1">
            <a:spLocks noGrp="1"/>
          </p:cNvSpPr>
          <p:nvPr>
            <p:ph type="title"/>
          </p:nvPr>
        </p:nvSpPr>
        <p:spPr>
          <a:xfrm>
            <a:off x="1453725" y="1709750"/>
            <a:ext cx="9893700" cy="2852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de-CH" b="1">
                <a:latin typeface="Arial"/>
                <a:ea typeface="Arial"/>
                <a:cs typeface="Arial"/>
                <a:sym typeface="Arial"/>
              </a:rPr>
              <a:t>Austausch im Plenum</a:t>
            </a:r>
            <a:endParaRPr b="1">
              <a:latin typeface="Arial"/>
              <a:ea typeface="Arial"/>
              <a:cs typeface="Arial"/>
              <a:sym typeface="Arial"/>
            </a:endParaRPr>
          </a:p>
        </p:txBody>
      </p:sp>
      <p:sp>
        <p:nvSpPr>
          <p:cNvPr id="299" name="Google Shape;299;p29"/>
          <p:cNvSpPr txBox="1">
            <a:spLocks noGrp="1"/>
          </p:cNvSpPr>
          <p:nvPr>
            <p:ph type="body" idx="1"/>
          </p:nvPr>
        </p:nvSpPr>
        <p:spPr>
          <a:xfrm>
            <a:off x="831850" y="4589463"/>
            <a:ext cx="10515600" cy="15003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300" name="Google Shape;300;p29"/>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de-CH"/>
              <a:t>18</a:t>
            </a:fld>
            <a:endParaRPr/>
          </a:p>
        </p:txBody>
      </p:sp>
      <p:pic>
        <p:nvPicPr>
          <p:cNvPr id="301" name="Google Shape;301;p29"/>
          <p:cNvPicPr preferRelativeResize="0"/>
          <p:nvPr/>
        </p:nvPicPr>
        <p:blipFill rotWithShape="1">
          <a:blip r:embed="rId3">
            <a:alphaModFix/>
          </a:blip>
          <a:srcRect r="73142"/>
          <a:stretch/>
        </p:blipFill>
        <p:spPr>
          <a:xfrm>
            <a:off x="831850" y="3799300"/>
            <a:ext cx="560425" cy="546700"/>
          </a:xfrm>
          <a:prstGeom prst="rect">
            <a:avLst/>
          </a:prstGeom>
          <a:noFill/>
          <a:ln>
            <a:noFill/>
          </a:ln>
        </p:spPr>
      </p:pic>
      <p:sp>
        <p:nvSpPr>
          <p:cNvPr id="302" name="Google Shape;302;p29"/>
          <p:cNvSpPr/>
          <p:nvPr/>
        </p:nvSpPr>
        <p:spPr>
          <a:xfrm rot="-846853">
            <a:off x="9481339" y="2017414"/>
            <a:ext cx="1978219" cy="1978219"/>
          </a:xfrm>
          <a:prstGeom prst="ellipse">
            <a:avLst/>
          </a:prstGeom>
          <a:solidFill>
            <a:srgbClr val="FF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e-CH" b="1">
                <a:solidFill>
                  <a:schemeClr val="lt1"/>
                </a:solidFill>
              </a:rPr>
              <a:t>Wort-</a:t>
            </a:r>
            <a:endParaRPr b="1">
              <a:solidFill>
                <a:schemeClr val="lt1"/>
              </a:solidFill>
            </a:endParaRPr>
          </a:p>
          <a:p>
            <a:pPr marL="0" lvl="0" indent="0" algn="ctr" rtl="0">
              <a:spcBef>
                <a:spcPts val="0"/>
              </a:spcBef>
              <a:spcAft>
                <a:spcPts val="0"/>
              </a:spcAft>
              <a:buNone/>
            </a:pPr>
            <a:r>
              <a:rPr lang="de-CH" b="1">
                <a:solidFill>
                  <a:schemeClr val="lt1"/>
                </a:solidFill>
              </a:rPr>
              <a:t>meldungen aus der Gruppe</a:t>
            </a:r>
            <a:endParaRPr b="1">
              <a:solidFill>
                <a:schemeClr val="lt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30"/>
          <p:cNvSpPr txBox="1">
            <a:spLocks noGrp="1"/>
          </p:cNvSpPr>
          <p:nvPr>
            <p:ph type="title"/>
          </p:nvPr>
        </p:nvSpPr>
        <p:spPr>
          <a:xfrm>
            <a:off x="1453725" y="1709750"/>
            <a:ext cx="9893700" cy="2852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de-CH" b="1">
                <a:latin typeface="Arial"/>
                <a:ea typeface="Arial"/>
                <a:cs typeface="Arial"/>
                <a:sym typeface="Arial"/>
              </a:rPr>
              <a:t>Umfrage</a:t>
            </a:r>
            <a:endParaRPr b="1">
              <a:latin typeface="Arial"/>
              <a:ea typeface="Arial"/>
              <a:cs typeface="Arial"/>
              <a:sym typeface="Arial"/>
            </a:endParaRPr>
          </a:p>
        </p:txBody>
      </p:sp>
      <p:sp>
        <p:nvSpPr>
          <p:cNvPr id="309" name="Google Shape;309;p30"/>
          <p:cNvSpPr txBox="1">
            <a:spLocks noGrp="1"/>
          </p:cNvSpPr>
          <p:nvPr>
            <p:ph type="body" idx="1"/>
          </p:nvPr>
        </p:nvSpPr>
        <p:spPr>
          <a:xfrm>
            <a:off x="831850" y="4589463"/>
            <a:ext cx="10515600" cy="15003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dirty="0"/>
          </a:p>
        </p:txBody>
      </p:sp>
      <p:sp>
        <p:nvSpPr>
          <p:cNvPr id="310" name="Google Shape;310;p30"/>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de-CH"/>
              <a:t>19</a:t>
            </a:fld>
            <a:endParaRPr/>
          </a:p>
        </p:txBody>
      </p:sp>
      <p:pic>
        <p:nvPicPr>
          <p:cNvPr id="311" name="Google Shape;311;p30"/>
          <p:cNvPicPr preferRelativeResize="0"/>
          <p:nvPr/>
        </p:nvPicPr>
        <p:blipFill rotWithShape="1">
          <a:blip r:embed="rId3">
            <a:alphaModFix/>
          </a:blip>
          <a:srcRect r="73142"/>
          <a:stretch/>
        </p:blipFill>
        <p:spPr>
          <a:xfrm>
            <a:off x="831850" y="3799300"/>
            <a:ext cx="560425" cy="546700"/>
          </a:xfrm>
          <a:prstGeom prst="rect">
            <a:avLst/>
          </a:prstGeom>
          <a:noFill/>
          <a:ln>
            <a:noFill/>
          </a:ln>
        </p:spPr>
      </p:pic>
      <p:sp>
        <p:nvSpPr>
          <p:cNvPr id="312" name="Google Shape;312;p30"/>
          <p:cNvSpPr/>
          <p:nvPr/>
        </p:nvSpPr>
        <p:spPr>
          <a:xfrm rot="-846853">
            <a:off x="9481339" y="2017414"/>
            <a:ext cx="1978219" cy="1978219"/>
          </a:xfrm>
          <a:prstGeom prst="ellipse">
            <a:avLst/>
          </a:prstGeom>
          <a:solidFill>
            <a:srgbClr val="FF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e-CH" b="1">
                <a:solidFill>
                  <a:schemeClr val="lt1"/>
                </a:solidFill>
              </a:rPr>
              <a:t>Füllen Sie die Umfrage individuell aus.</a:t>
            </a:r>
            <a:endParaRPr b="1">
              <a:solidFill>
                <a:schemeClr val="lt1"/>
              </a:solidFill>
            </a:endParaRPr>
          </a:p>
        </p:txBody>
      </p:sp>
      <p:pic>
        <p:nvPicPr>
          <p:cNvPr id="313" name="Google Shape;313;p30"/>
          <p:cNvPicPr preferRelativeResize="0"/>
          <p:nvPr/>
        </p:nvPicPr>
        <p:blipFill>
          <a:blip r:embed="rId4">
            <a:alphaModFix/>
          </a:blip>
          <a:stretch>
            <a:fillRect/>
          </a:stretch>
        </p:blipFill>
        <p:spPr>
          <a:xfrm>
            <a:off x="5331825" y="2250125"/>
            <a:ext cx="3645050" cy="36450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4"/>
          <p:cNvSpPr txBox="1">
            <a:spLocks noGrp="1"/>
          </p:cNvSpPr>
          <p:nvPr>
            <p:ph type="title"/>
          </p:nvPr>
        </p:nvSpPr>
        <p:spPr>
          <a:xfrm>
            <a:off x="1036721" y="1676568"/>
            <a:ext cx="10515600" cy="10305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de-CH" b="1" dirty="0">
                <a:latin typeface="Arial"/>
                <a:ea typeface="Arial"/>
                <a:cs typeface="Arial"/>
                <a:sym typeface="Arial"/>
              </a:rPr>
              <a:t>Agenda</a:t>
            </a:r>
            <a:endParaRPr b="1" dirty="0">
              <a:latin typeface="Arial"/>
              <a:ea typeface="Arial"/>
              <a:cs typeface="Arial"/>
              <a:sym typeface="Arial"/>
            </a:endParaRPr>
          </a:p>
        </p:txBody>
      </p:sp>
      <p:sp>
        <p:nvSpPr>
          <p:cNvPr id="97" name="Google Shape;97;p14"/>
          <p:cNvSpPr txBox="1">
            <a:spLocks noGrp="1"/>
          </p:cNvSpPr>
          <p:nvPr>
            <p:ph type="body" idx="1"/>
          </p:nvPr>
        </p:nvSpPr>
        <p:spPr>
          <a:xfrm>
            <a:off x="1036721" y="2707106"/>
            <a:ext cx="10317079" cy="3456739"/>
          </a:xfrm>
          <a:prstGeom prst="rect">
            <a:avLst/>
          </a:prstGeom>
          <a:noFill/>
          <a:ln>
            <a:noFill/>
          </a:ln>
        </p:spPr>
        <p:txBody>
          <a:bodyPr spcFirstLastPara="1" wrap="square" lIns="91425" tIns="45700" rIns="91425" bIns="45700" anchor="t" anchorCtr="0">
            <a:noAutofit/>
          </a:bodyPr>
          <a:lstStyle/>
          <a:p>
            <a:pPr marL="228600" lvl="0" indent="-203200" algn="l" rtl="0">
              <a:lnSpc>
                <a:spcPct val="115000"/>
              </a:lnSpc>
              <a:spcBef>
                <a:spcPts val="0"/>
              </a:spcBef>
              <a:spcAft>
                <a:spcPts val="0"/>
              </a:spcAft>
              <a:buClr>
                <a:schemeClr val="dk1"/>
              </a:buClr>
              <a:buSzPts val="2400"/>
              <a:buAutoNum type="arabicPeriod"/>
            </a:pPr>
            <a:r>
              <a:rPr lang="de-CH" sz="2400" dirty="0">
                <a:latin typeface="Arial"/>
                <a:ea typeface="Arial"/>
                <a:cs typeface="Arial"/>
                <a:sym typeface="Arial"/>
              </a:rPr>
              <a:t>Über die SKG</a:t>
            </a:r>
            <a:endParaRPr sz="2400" dirty="0">
              <a:latin typeface="Arial"/>
              <a:ea typeface="Arial"/>
              <a:cs typeface="Arial"/>
              <a:sym typeface="Arial"/>
            </a:endParaRPr>
          </a:p>
          <a:p>
            <a:pPr marL="228600" lvl="0" indent="-203200" algn="l" rtl="0">
              <a:lnSpc>
                <a:spcPct val="115000"/>
              </a:lnSpc>
              <a:spcBef>
                <a:spcPts val="1000"/>
              </a:spcBef>
              <a:spcAft>
                <a:spcPts val="0"/>
              </a:spcAft>
              <a:buSzPts val="2400"/>
              <a:buFont typeface="Arial"/>
              <a:buAutoNum type="arabicPeriod"/>
            </a:pPr>
            <a:r>
              <a:rPr lang="de-CH" sz="2400" dirty="0">
                <a:latin typeface="Arial"/>
                <a:ea typeface="Arial"/>
                <a:cs typeface="Arial"/>
                <a:sym typeface="Arial"/>
              </a:rPr>
              <a:t>Fälle nach </a:t>
            </a:r>
            <a:r>
              <a:rPr lang="de-CH" sz="2400" dirty="0" err="1">
                <a:latin typeface="Arial"/>
                <a:ea typeface="Arial"/>
                <a:cs typeface="Arial"/>
                <a:sym typeface="Arial"/>
              </a:rPr>
              <a:t>GlG</a:t>
            </a:r>
            <a:endParaRPr sz="2400" dirty="0">
              <a:latin typeface="Arial"/>
              <a:ea typeface="Arial"/>
              <a:cs typeface="Arial"/>
              <a:sym typeface="Arial"/>
            </a:endParaRPr>
          </a:p>
          <a:p>
            <a:pPr marL="228600" lvl="0" indent="-203200" algn="l" rtl="0">
              <a:lnSpc>
                <a:spcPct val="115000"/>
              </a:lnSpc>
              <a:spcBef>
                <a:spcPts val="1000"/>
              </a:spcBef>
              <a:spcAft>
                <a:spcPts val="0"/>
              </a:spcAft>
              <a:buSzPts val="2400"/>
              <a:buFont typeface="Arial"/>
              <a:buAutoNum type="arabicPeriod"/>
            </a:pPr>
            <a:r>
              <a:rPr lang="de-CH" sz="2400" dirty="0">
                <a:latin typeface="Arial"/>
                <a:ea typeface="Arial"/>
                <a:cs typeface="Arial"/>
                <a:sym typeface="Arial"/>
              </a:rPr>
              <a:t>Aktuelle Plattformen und Fusionsprojekt</a:t>
            </a:r>
            <a:endParaRPr sz="2400" dirty="0">
              <a:latin typeface="Arial"/>
              <a:ea typeface="Arial"/>
              <a:cs typeface="Arial"/>
              <a:sym typeface="Arial"/>
            </a:endParaRPr>
          </a:p>
          <a:p>
            <a:pPr marL="228600" lvl="0" indent="-203200" algn="l" rtl="0">
              <a:lnSpc>
                <a:spcPct val="115000"/>
              </a:lnSpc>
              <a:spcBef>
                <a:spcPts val="1000"/>
              </a:spcBef>
              <a:spcAft>
                <a:spcPts val="0"/>
              </a:spcAft>
              <a:buSzPts val="2400"/>
              <a:buFont typeface="Arial"/>
              <a:buAutoNum type="arabicPeriod"/>
            </a:pPr>
            <a:r>
              <a:rPr lang="de-CH" sz="2400" dirty="0">
                <a:latin typeface="Arial"/>
                <a:ea typeface="Arial"/>
                <a:cs typeface="Arial"/>
                <a:sym typeface="Arial"/>
              </a:rPr>
              <a:t>Betrieb der Plattformen und Rolle der Schlichtungsbehörden</a:t>
            </a:r>
            <a:endParaRPr sz="2400" dirty="0">
              <a:latin typeface="Arial"/>
              <a:ea typeface="Arial"/>
              <a:cs typeface="Arial"/>
              <a:sym typeface="Arial"/>
            </a:endParaRPr>
          </a:p>
          <a:p>
            <a:pPr marL="228600" lvl="0" indent="-203200" algn="l" rtl="0">
              <a:lnSpc>
                <a:spcPct val="115000"/>
              </a:lnSpc>
              <a:spcBef>
                <a:spcPts val="1000"/>
              </a:spcBef>
              <a:spcAft>
                <a:spcPts val="0"/>
              </a:spcAft>
              <a:buSzPts val="2400"/>
              <a:buFont typeface="Arial"/>
              <a:buAutoNum type="arabicPeriod"/>
            </a:pPr>
            <a:r>
              <a:rPr lang="de-CH" sz="2400" dirty="0">
                <a:latin typeface="Arial"/>
                <a:ea typeface="Arial"/>
                <a:cs typeface="Arial"/>
                <a:sym typeface="Arial"/>
              </a:rPr>
              <a:t>Flüsterrunden</a:t>
            </a:r>
            <a:endParaRPr sz="2400" dirty="0">
              <a:latin typeface="Arial"/>
              <a:ea typeface="Arial"/>
              <a:cs typeface="Arial"/>
              <a:sym typeface="Arial"/>
            </a:endParaRPr>
          </a:p>
          <a:p>
            <a:pPr marL="228600" lvl="0" indent="-203200" algn="l" rtl="0">
              <a:lnSpc>
                <a:spcPct val="115000"/>
              </a:lnSpc>
              <a:spcBef>
                <a:spcPts val="1000"/>
              </a:spcBef>
              <a:spcAft>
                <a:spcPts val="0"/>
              </a:spcAft>
              <a:buSzPts val="2400"/>
              <a:buFont typeface="Arial"/>
              <a:buAutoNum type="arabicPeriod"/>
            </a:pPr>
            <a:r>
              <a:rPr lang="de-CH" sz="2400" dirty="0">
                <a:latin typeface="Arial"/>
                <a:ea typeface="Arial"/>
                <a:cs typeface="Arial"/>
                <a:sym typeface="Arial"/>
              </a:rPr>
              <a:t>Gemeinsames Ausfüllen Umfrage</a:t>
            </a:r>
            <a:endParaRPr sz="2400" dirty="0">
              <a:latin typeface="Arial"/>
              <a:ea typeface="Arial"/>
              <a:cs typeface="Arial"/>
              <a:sym typeface="Arial"/>
            </a:endParaRPr>
          </a:p>
          <a:p>
            <a:pPr marL="685800" lvl="1" indent="-76200" algn="l" rtl="0">
              <a:lnSpc>
                <a:spcPct val="115000"/>
              </a:lnSpc>
              <a:spcBef>
                <a:spcPts val="1000"/>
              </a:spcBef>
              <a:spcAft>
                <a:spcPts val="1000"/>
              </a:spcAft>
              <a:buClr>
                <a:schemeClr val="dk1"/>
              </a:buClr>
              <a:buSzPts val="2400"/>
              <a:buNone/>
            </a:pPr>
            <a:endParaRPr dirty="0">
              <a:latin typeface="Arial"/>
              <a:ea typeface="Arial"/>
              <a:cs typeface="Arial"/>
              <a:sym typeface="Arial"/>
            </a:endParaRPr>
          </a:p>
        </p:txBody>
      </p:sp>
      <p:sp>
        <p:nvSpPr>
          <p:cNvPr id="98" name="Google Shape;98;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de-CH"/>
              <a:t>www.equality.ch</a:t>
            </a:r>
            <a:endParaRPr/>
          </a:p>
        </p:txBody>
      </p:sp>
      <p:sp>
        <p:nvSpPr>
          <p:cNvPr id="99" name="Google Shape;99;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de-CH"/>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1036721" y="1676568"/>
            <a:ext cx="10515600" cy="1030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de-CH" b="1" dirty="0">
                <a:latin typeface="Arial"/>
                <a:ea typeface="Arial"/>
                <a:cs typeface="Arial"/>
                <a:sym typeface="Arial"/>
              </a:rPr>
              <a:t>Über die SKG</a:t>
            </a:r>
            <a:endParaRPr b="1" dirty="0">
              <a:latin typeface="Arial"/>
              <a:ea typeface="Arial"/>
              <a:cs typeface="Arial"/>
              <a:sym typeface="Arial"/>
            </a:endParaRPr>
          </a:p>
        </p:txBody>
      </p:sp>
      <p:sp>
        <p:nvSpPr>
          <p:cNvPr id="105" name="Google Shape;105;p15"/>
          <p:cNvSpPr txBox="1">
            <a:spLocks noGrp="1"/>
          </p:cNvSpPr>
          <p:nvPr>
            <p:ph type="body" idx="1"/>
          </p:nvPr>
        </p:nvSpPr>
        <p:spPr>
          <a:xfrm>
            <a:off x="1036725" y="2707100"/>
            <a:ext cx="8384700" cy="3456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de-CH" sz="2000" dirty="0">
                <a:latin typeface="Arial"/>
                <a:ea typeface="Arial"/>
                <a:cs typeface="Arial"/>
                <a:sym typeface="Arial"/>
              </a:rPr>
              <a:t>Die Schweizerische Konferenz der Gleichstellungsbeauftragten SKG ist der Zusammenschluss der öffentlichen Fachstellen und Büros für die Gleichstellung von Frau und Mann des Bundes, der Kantone und Städte.</a:t>
            </a:r>
            <a:endParaRPr sz="2000" dirty="0">
              <a:latin typeface="Arial"/>
              <a:ea typeface="Arial"/>
              <a:cs typeface="Arial"/>
              <a:sym typeface="Arial"/>
            </a:endParaRPr>
          </a:p>
          <a:p>
            <a:pPr marL="0" lvl="0" indent="0" algn="l" rtl="0">
              <a:lnSpc>
                <a:spcPct val="115000"/>
              </a:lnSpc>
              <a:spcBef>
                <a:spcPts val="1000"/>
              </a:spcBef>
              <a:spcAft>
                <a:spcPts val="0"/>
              </a:spcAft>
              <a:buNone/>
            </a:pPr>
            <a:r>
              <a:rPr lang="de-CH" sz="2000" dirty="0">
                <a:latin typeface="Arial"/>
                <a:ea typeface="Arial"/>
                <a:cs typeface="Arial"/>
                <a:sym typeface="Arial"/>
              </a:rPr>
              <a:t>Die SKG ist die Betreiberin der drei Datenbanken von Entscheiden nach Gleichstellungsgesetz:</a:t>
            </a:r>
            <a:endParaRPr sz="2000" dirty="0">
              <a:latin typeface="Arial"/>
              <a:ea typeface="Arial"/>
              <a:cs typeface="Arial"/>
              <a:sym typeface="Arial"/>
            </a:endParaRPr>
          </a:p>
          <a:p>
            <a:pPr marL="457200" lvl="0" indent="-355600" algn="l" rtl="0">
              <a:lnSpc>
                <a:spcPct val="115000"/>
              </a:lnSpc>
              <a:spcBef>
                <a:spcPts val="1000"/>
              </a:spcBef>
              <a:spcAft>
                <a:spcPts val="0"/>
              </a:spcAft>
              <a:buSzPts val="2000"/>
              <a:buFont typeface="Arial"/>
              <a:buChar char="•"/>
            </a:pPr>
            <a:r>
              <a:rPr lang="de-CH" sz="2000" dirty="0">
                <a:latin typeface="Arial"/>
                <a:ea typeface="Arial"/>
                <a:cs typeface="Arial"/>
                <a:sym typeface="Arial"/>
              </a:rPr>
              <a:t>gleichstellungsgesetz.ch</a:t>
            </a:r>
            <a:endParaRPr sz="2000" dirty="0">
              <a:latin typeface="Arial"/>
              <a:ea typeface="Arial"/>
              <a:cs typeface="Arial"/>
              <a:sym typeface="Arial"/>
            </a:endParaRPr>
          </a:p>
          <a:p>
            <a:pPr marL="457200" lvl="0" indent="-355600" algn="l" rtl="0">
              <a:lnSpc>
                <a:spcPct val="115000"/>
              </a:lnSpc>
              <a:spcBef>
                <a:spcPts val="0"/>
              </a:spcBef>
              <a:spcAft>
                <a:spcPts val="0"/>
              </a:spcAft>
              <a:buSzPts val="2000"/>
              <a:buFont typeface="Arial"/>
              <a:buChar char="•"/>
            </a:pPr>
            <a:r>
              <a:rPr lang="de-CH" sz="2000" dirty="0">
                <a:latin typeface="Arial"/>
                <a:ea typeface="Arial"/>
                <a:cs typeface="Arial"/>
                <a:sym typeface="Arial"/>
              </a:rPr>
              <a:t>leg.ch</a:t>
            </a:r>
            <a:endParaRPr sz="2000" dirty="0">
              <a:latin typeface="Arial"/>
              <a:ea typeface="Arial"/>
              <a:cs typeface="Arial"/>
              <a:sym typeface="Arial"/>
            </a:endParaRPr>
          </a:p>
          <a:p>
            <a:pPr marL="457200" lvl="0" indent="-355600" algn="l" rtl="0">
              <a:lnSpc>
                <a:spcPct val="115000"/>
              </a:lnSpc>
              <a:spcBef>
                <a:spcPts val="0"/>
              </a:spcBef>
              <a:spcAft>
                <a:spcPts val="0"/>
              </a:spcAft>
              <a:buSzPts val="2000"/>
              <a:buFont typeface="Arial"/>
              <a:buChar char="•"/>
            </a:pPr>
            <a:r>
              <a:rPr lang="de-CH" sz="2000" dirty="0">
                <a:uFill>
                  <a:noFill/>
                </a:uFill>
                <a:latin typeface="Arial"/>
                <a:ea typeface="Arial"/>
                <a:cs typeface="Arial"/>
                <a:sym typeface="Arial"/>
              </a:rPr>
              <a:t>sentenzeparita.ch</a:t>
            </a:r>
            <a:endParaRPr sz="2000" dirty="0">
              <a:latin typeface="Arial"/>
              <a:ea typeface="Arial"/>
              <a:cs typeface="Arial"/>
              <a:sym typeface="Arial"/>
            </a:endParaRPr>
          </a:p>
        </p:txBody>
      </p:sp>
      <p:sp>
        <p:nvSpPr>
          <p:cNvPr id="106" name="Google Shape;106;p1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de-CH"/>
              <a:t>www.equality.ch</a:t>
            </a:r>
            <a:endParaRPr/>
          </a:p>
        </p:txBody>
      </p:sp>
      <p:sp>
        <p:nvSpPr>
          <p:cNvPr id="107" name="Google Shape;107;p1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de-CH"/>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6"/>
          <p:cNvSpPr txBox="1">
            <a:spLocks noGrp="1"/>
          </p:cNvSpPr>
          <p:nvPr>
            <p:ph type="title"/>
          </p:nvPr>
        </p:nvSpPr>
        <p:spPr>
          <a:xfrm>
            <a:off x="579120" y="1965100"/>
            <a:ext cx="3341455" cy="3450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ct val="100000"/>
              <a:buFont typeface="Arial"/>
              <a:buNone/>
            </a:pPr>
            <a:r>
              <a:rPr lang="de-CH" sz="4000" b="1" dirty="0">
                <a:latin typeface="Arial"/>
                <a:ea typeface="Arial"/>
                <a:cs typeface="Arial"/>
                <a:sym typeface="Arial"/>
              </a:rPr>
              <a:t>Fälle nach </a:t>
            </a:r>
            <a:r>
              <a:rPr lang="de-CH" sz="4000" b="1" dirty="0" err="1">
                <a:latin typeface="Arial"/>
                <a:ea typeface="Arial"/>
                <a:cs typeface="Arial"/>
                <a:sym typeface="Arial"/>
              </a:rPr>
              <a:t>GlG</a:t>
            </a:r>
            <a:r>
              <a:rPr lang="de-CH" sz="4000" b="1" dirty="0">
                <a:latin typeface="Arial"/>
                <a:ea typeface="Arial"/>
                <a:cs typeface="Arial"/>
                <a:sym typeface="Arial"/>
              </a:rPr>
              <a:t> im Verhältnis zur Bevölkerung</a:t>
            </a:r>
            <a:endParaRPr sz="4000" b="1" dirty="0">
              <a:latin typeface="Arial"/>
              <a:ea typeface="Arial"/>
              <a:cs typeface="Arial"/>
              <a:sym typeface="Arial"/>
            </a:endParaRPr>
          </a:p>
        </p:txBody>
      </p:sp>
      <p:sp>
        <p:nvSpPr>
          <p:cNvPr id="113" name="Google Shape;113;p1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de-CH"/>
              <a:t>www.equality.ch</a:t>
            </a:r>
            <a:endParaRPr/>
          </a:p>
        </p:txBody>
      </p:sp>
      <p:sp>
        <p:nvSpPr>
          <p:cNvPr id="114" name="Google Shape;114;p1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de-CH"/>
              <a:t>4</a:t>
            </a:fld>
            <a:endParaRPr/>
          </a:p>
        </p:txBody>
      </p:sp>
      <p:pic>
        <p:nvPicPr>
          <p:cNvPr id="1028" name="Picture 4" descr="https://lh7-eu.googleusercontent.com/m-ZXIbDF_RAseTHRNNsjmnRl5rsBCf0sQjsCJMe8uw42SoiQK5hHnPVQyr4dU-ZXi4xzhN4wdx8KS3ZKCuNK2g7hyJLN3PD7kUIvo_Gn_L1Jg07znxO4OM8dvMkAI_0wtmVLhaumR-g19GH_Gmq-vwe7Ig=s20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0432" y="1400775"/>
            <a:ext cx="7729340" cy="47793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7"/>
          <p:cNvSpPr txBox="1">
            <a:spLocks noGrp="1"/>
          </p:cNvSpPr>
          <p:nvPr>
            <p:ph type="title"/>
          </p:nvPr>
        </p:nvSpPr>
        <p:spPr>
          <a:xfrm>
            <a:off x="1036725" y="1391920"/>
            <a:ext cx="10647274" cy="1478806"/>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1000"/>
              </a:spcAft>
              <a:buClr>
                <a:schemeClr val="dk1"/>
              </a:buClr>
              <a:buSzPct val="36666"/>
              <a:buFont typeface="Arial"/>
              <a:buNone/>
            </a:pPr>
            <a:r>
              <a:rPr lang="de-CH" sz="3600" b="1" dirty="0">
                <a:latin typeface="Arial" panose="020B0604020202020204" pitchFamily="34" charset="0"/>
                <a:ea typeface="DM Sans"/>
                <a:cs typeface="Arial" panose="020B0604020202020204" pitchFamily="34" charset="0"/>
                <a:sym typeface="DM Sans"/>
              </a:rPr>
              <a:t>Es muss endlich vorwärts gehen mit der Gleichstellung in der Schweizer Arbeitswelt!</a:t>
            </a:r>
            <a:endParaRPr sz="3600" b="1" dirty="0">
              <a:latin typeface="Arial" panose="020B0604020202020204" pitchFamily="34" charset="0"/>
              <a:ea typeface="Arial"/>
              <a:cs typeface="Arial" panose="020B0604020202020204" pitchFamily="34" charset="0"/>
              <a:sym typeface="Arial"/>
            </a:endParaRPr>
          </a:p>
        </p:txBody>
      </p:sp>
      <p:sp>
        <p:nvSpPr>
          <p:cNvPr id="121" name="Google Shape;121;p1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de-CH"/>
              <a:t>www.equality.ch</a:t>
            </a:r>
            <a:endParaRPr/>
          </a:p>
        </p:txBody>
      </p:sp>
      <p:sp>
        <p:nvSpPr>
          <p:cNvPr id="122" name="Google Shape;122;p1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de-CH"/>
              <a:t>5</a:t>
            </a:fld>
            <a:endParaRPr/>
          </a:p>
        </p:txBody>
      </p:sp>
      <p:cxnSp>
        <p:nvCxnSpPr>
          <p:cNvPr id="123" name="Google Shape;123;p17"/>
          <p:cNvCxnSpPr/>
          <p:nvPr/>
        </p:nvCxnSpPr>
        <p:spPr>
          <a:xfrm>
            <a:off x="1581162" y="4875359"/>
            <a:ext cx="6320100" cy="0"/>
          </a:xfrm>
          <a:prstGeom prst="straightConnector1">
            <a:avLst/>
          </a:prstGeom>
          <a:noFill/>
          <a:ln w="76200" cap="flat" cmpd="sng">
            <a:solidFill>
              <a:srgbClr val="EA9999"/>
            </a:solidFill>
            <a:prstDash val="solid"/>
            <a:round/>
            <a:headEnd type="none" w="med" len="med"/>
            <a:tailEnd type="none" w="med" len="med"/>
          </a:ln>
        </p:spPr>
      </p:cxnSp>
      <p:cxnSp>
        <p:nvCxnSpPr>
          <p:cNvPr id="124" name="Google Shape;124;p17"/>
          <p:cNvCxnSpPr/>
          <p:nvPr/>
        </p:nvCxnSpPr>
        <p:spPr>
          <a:xfrm>
            <a:off x="5848175" y="4517275"/>
            <a:ext cx="2860200" cy="0"/>
          </a:xfrm>
          <a:prstGeom prst="straightConnector1">
            <a:avLst/>
          </a:prstGeom>
          <a:noFill/>
          <a:ln w="76200" cap="flat" cmpd="sng">
            <a:solidFill>
              <a:srgbClr val="EA9999"/>
            </a:solidFill>
            <a:prstDash val="solid"/>
            <a:round/>
            <a:headEnd type="none" w="med" len="med"/>
            <a:tailEnd type="none" w="med" len="med"/>
          </a:ln>
        </p:spPr>
      </p:cxnSp>
      <p:cxnSp>
        <p:nvCxnSpPr>
          <p:cNvPr id="125" name="Google Shape;125;p17"/>
          <p:cNvCxnSpPr/>
          <p:nvPr/>
        </p:nvCxnSpPr>
        <p:spPr>
          <a:xfrm>
            <a:off x="1581150" y="5213425"/>
            <a:ext cx="5654100" cy="0"/>
          </a:xfrm>
          <a:prstGeom prst="straightConnector1">
            <a:avLst/>
          </a:prstGeom>
          <a:noFill/>
          <a:ln w="76200" cap="flat" cmpd="sng">
            <a:solidFill>
              <a:srgbClr val="EA9999"/>
            </a:solidFill>
            <a:prstDash val="solid"/>
            <a:round/>
            <a:headEnd type="none" w="med" len="med"/>
            <a:tailEnd type="none" w="med" len="med"/>
          </a:ln>
        </p:spPr>
      </p:cxnSp>
      <p:sp>
        <p:nvSpPr>
          <p:cNvPr id="126" name="Google Shape;126;p17"/>
          <p:cNvSpPr txBox="1">
            <a:spLocks noGrp="1"/>
          </p:cNvSpPr>
          <p:nvPr>
            <p:ph type="body" idx="1"/>
          </p:nvPr>
        </p:nvSpPr>
        <p:spPr>
          <a:xfrm>
            <a:off x="1036725" y="2920225"/>
            <a:ext cx="8259600" cy="3243600"/>
          </a:xfrm>
          <a:prstGeom prst="rect">
            <a:avLst/>
          </a:prstGeom>
          <a:noFill/>
          <a:ln>
            <a:noFill/>
          </a:ln>
        </p:spPr>
        <p:txBody>
          <a:bodyPr spcFirstLastPara="1" wrap="square" lIns="91425" tIns="45700" rIns="91425" bIns="45700" anchor="t" anchorCtr="0">
            <a:noAutofit/>
          </a:bodyPr>
          <a:lstStyle/>
          <a:p>
            <a:pPr marL="457200" lvl="0" indent="-355600" algn="l" rtl="0">
              <a:lnSpc>
                <a:spcPct val="115000"/>
              </a:lnSpc>
              <a:spcBef>
                <a:spcPts val="0"/>
              </a:spcBef>
              <a:spcAft>
                <a:spcPts val="0"/>
              </a:spcAft>
              <a:buSzPts val="2000"/>
              <a:buChar char="•"/>
            </a:pPr>
            <a:r>
              <a:rPr lang="de-CH" sz="2000" dirty="0">
                <a:latin typeface="Arial"/>
                <a:ea typeface="Arial"/>
                <a:cs typeface="Arial"/>
                <a:sym typeface="Arial"/>
              </a:rPr>
              <a:t>In der Schweiz gilt seit 1996 das Gleichstellungsgesetz (</a:t>
            </a:r>
            <a:r>
              <a:rPr lang="de-CH" sz="2000" dirty="0" err="1">
                <a:latin typeface="Arial"/>
                <a:ea typeface="Arial"/>
                <a:cs typeface="Arial"/>
                <a:sym typeface="Arial"/>
              </a:rPr>
              <a:t>GlG</a:t>
            </a:r>
            <a:r>
              <a:rPr lang="de-CH" sz="2000" dirty="0">
                <a:latin typeface="Arial"/>
                <a:ea typeface="Arial"/>
                <a:cs typeface="Arial"/>
                <a:sym typeface="Arial"/>
              </a:rPr>
              <a:t>).</a:t>
            </a:r>
            <a:endParaRPr sz="2000" dirty="0">
              <a:latin typeface="Arial"/>
              <a:ea typeface="Arial"/>
              <a:cs typeface="Arial"/>
              <a:sym typeface="Arial"/>
            </a:endParaRPr>
          </a:p>
          <a:p>
            <a:pPr lvl="0" indent="-355600">
              <a:lnSpc>
                <a:spcPct val="115000"/>
              </a:lnSpc>
              <a:buSzPts val="2000"/>
            </a:pPr>
            <a:r>
              <a:rPr lang="de-CH" sz="2000" dirty="0">
                <a:latin typeface="Arial"/>
                <a:ea typeface="Arial"/>
                <a:cs typeface="Arial"/>
                <a:sym typeface="Arial"/>
              </a:rPr>
              <a:t>Kenntnisse zum </a:t>
            </a:r>
            <a:r>
              <a:rPr lang="de-CH" sz="2000" dirty="0" err="1">
                <a:latin typeface="Arial"/>
                <a:ea typeface="Arial"/>
                <a:cs typeface="Arial"/>
                <a:sym typeface="Arial"/>
              </a:rPr>
              <a:t>GlG</a:t>
            </a:r>
            <a:r>
              <a:rPr lang="de-CH" sz="2000" dirty="0">
                <a:latin typeface="Arial"/>
                <a:ea typeface="Arial"/>
                <a:cs typeface="Arial"/>
                <a:sym typeface="Arial"/>
              </a:rPr>
              <a:t> sind häufig auch in Justizkreisen lückenhaft bzw. ist die Praxis über die Sprachgrenzen hinweg uneinheitlich. </a:t>
            </a:r>
            <a:endParaRPr sz="2000" dirty="0">
              <a:latin typeface="Arial"/>
              <a:ea typeface="Arial"/>
              <a:cs typeface="Arial"/>
              <a:sym typeface="Arial"/>
            </a:endParaRPr>
          </a:p>
          <a:p>
            <a:pPr marL="457200" lvl="0" indent="-355600" algn="l" rtl="0">
              <a:lnSpc>
                <a:spcPct val="115000"/>
              </a:lnSpc>
              <a:spcBef>
                <a:spcPts val="1000"/>
              </a:spcBef>
              <a:spcAft>
                <a:spcPts val="0"/>
              </a:spcAft>
              <a:buSzPts val="2000"/>
              <a:buChar char="•"/>
            </a:pPr>
            <a:r>
              <a:rPr lang="de-CH" sz="2000" dirty="0">
                <a:latin typeface="Arial"/>
                <a:ea typeface="Arial"/>
                <a:cs typeface="Arial"/>
                <a:sym typeface="Arial"/>
              </a:rPr>
              <a:t>Damit sich dies ändert, ist es wichtig, sämtliche Entscheide von Schlichtungsstellen sowie von Gerichten schweizweit zu dokumentieren und einfach zugänglich zu machen.</a:t>
            </a:r>
            <a:endParaRPr sz="2000" dirty="0">
              <a:latin typeface="Arial"/>
              <a:ea typeface="Arial"/>
              <a:cs typeface="Arial"/>
              <a:sym typeface="Arial"/>
            </a:endParaRPr>
          </a:p>
          <a:p>
            <a:pPr marL="0" lvl="0" indent="0" algn="l" rtl="0">
              <a:lnSpc>
                <a:spcPct val="115000"/>
              </a:lnSpc>
              <a:spcBef>
                <a:spcPts val="1000"/>
              </a:spcBef>
              <a:spcAft>
                <a:spcPts val="1000"/>
              </a:spcAft>
              <a:buNone/>
            </a:pPr>
            <a:endParaRPr sz="2000" dirty="0">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8"/>
          <p:cNvSpPr txBox="1">
            <a:spLocks noGrp="1"/>
          </p:cNvSpPr>
          <p:nvPr>
            <p:ph type="title"/>
          </p:nvPr>
        </p:nvSpPr>
        <p:spPr>
          <a:xfrm>
            <a:off x="833120" y="1989950"/>
            <a:ext cx="3947411" cy="1830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SzPts val="990"/>
              <a:buNone/>
            </a:pPr>
            <a:r>
              <a:rPr lang="de-CH" sz="4000" b="1" dirty="0">
                <a:latin typeface="Arial"/>
                <a:ea typeface="Arial"/>
                <a:cs typeface="Arial"/>
                <a:sym typeface="Arial"/>
              </a:rPr>
              <a:t>gleichstellungsgesetz.ch</a:t>
            </a:r>
            <a:endParaRPr sz="4000" b="1" dirty="0">
              <a:latin typeface="Arial"/>
              <a:ea typeface="Arial"/>
              <a:cs typeface="Arial"/>
              <a:sym typeface="Arial"/>
            </a:endParaRPr>
          </a:p>
        </p:txBody>
      </p:sp>
      <p:sp>
        <p:nvSpPr>
          <p:cNvPr id="133" name="Google Shape;133;p18"/>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de-CH"/>
              <a:t>6</a:t>
            </a:fld>
            <a:endParaRPr/>
          </a:p>
        </p:txBody>
      </p:sp>
      <p:grpSp>
        <p:nvGrpSpPr>
          <p:cNvPr id="134" name="Google Shape;134;p18"/>
          <p:cNvGrpSpPr/>
          <p:nvPr/>
        </p:nvGrpSpPr>
        <p:grpSpPr>
          <a:xfrm>
            <a:off x="4223875" y="1676576"/>
            <a:ext cx="8241469" cy="4697418"/>
            <a:chOff x="0" y="0"/>
            <a:chExt cx="9321874" cy="5322853"/>
          </a:xfrm>
        </p:grpSpPr>
        <p:sp>
          <p:nvSpPr>
            <p:cNvPr id="135" name="Google Shape;135;p18"/>
            <p:cNvSpPr/>
            <p:nvPr/>
          </p:nvSpPr>
          <p:spPr>
            <a:xfrm>
              <a:off x="840659" y="26142"/>
              <a:ext cx="7591158" cy="5141610"/>
            </a:xfrm>
            <a:custGeom>
              <a:avLst/>
              <a:gdLst/>
              <a:ahLst/>
              <a:cxnLst/>
              <a:rect l="l" t="t" r="r" b="b"/>
              <a:pathLst>
                <a:path w="21600" h="21600" extrusionOk="0">
                  <a:moveTo>
                    <a:pt x="0" y="21077"/>
                  </a:moveTo>
                  <a:lnTo>
                    <a:pt x="0" y="869"/>
                  </a:lnTo>
                  <a:cubicBezTo>
                    <a:pt x="0" y="388"/>
                    <a:pt x="263" y="0"/>
                    <a:pt x="589" y="0"/>
                  </a:cubicBezTo>
                  <a:lnTo>
                    <a:pt x="21013" y="0"/>
                  </a:lnTo>
                  <a:cubicBezTo>
                    <a:pt x="21335" y="0"/>
                    <a:pt x="21600" y="388"/>
                    <a:pt x="21600" y="869"/>
                  </a:cubicBezTo>
                  <a:lnTo>
                    <a:pt x="21600" y="21077"/>
                  </a:lnTo>
                  <a:cubicBezTo>
                    <a:pt x="21600" y="21363"/>
                    <a:pt x="21441" y="21600"/>
                    <a:pt x="21247" y="21600"/>
                  </a:cubicBezTo>
                  <a:lnTo>
                    <a:pt x="354" y="21600"/>
                  </a:lnTo>
                  <a:cubicBezTo>
                    <a:pt x="157" y="21600"/>
                    <a:pt x="0" y="21371"/>
                    <a:pt x="0" y="21077"/>
                  </a:cubicBezTo>
                </a:path>
              </a:pathLst>
            </a:custGeom>
            <a:solidFill>
              <a:srgbClr val="333333"/>
            </a:solidFill>
            <a:ln>
              <a:noFill/>
            </a:ln>
          </p:spPr>
          <p:txBody>
            <a:bodyPr spcFirstLastPara="1" wrap="square" lIns="45700" tIns="45700" rIns="45700" bIns="45700" anchor="ctr" anchorCtr="0">
              <a:noAutofit/>
            </a:bodyPr>
            <a:lstStyle/>
            <a:p>
              <a:pPr marL="0" marR="0" lvl="0" indent="0" algn="l" rtl="0">
                <a:lnSpc>
                  <a:spcPct val="93000"/>
                </a:lnSpc>
                <a:spcBef>
                  <a:spcPts val="0"/>
                </a:spcBef>
                <a:spcAft>
                  <a:spcPts val="0"/>
                </a:spcAft>
                <a:buClr>
                  <a:srgbClr val="000000"/>
                </a:buClr>
                <a:buSzPts val="4800"/>
                <a:buFont typeface="Arial"/>
                <a:buNone/>
              </a:pPr>
              <a:endParaRPr sz="4800" b="0" i="0" u="none" strike="noStrike" cap="none">
                <a:solidFill>
                  <a:srgbClr val="0B0C11"/>
                </a:solidFill>
                <a:latin typeface="Carme"/>
                <a:ea typeface="Carme"/>
                <a:cs typeface="Carme"/>
                <a:sym typeface="Carme"/>
              </a:endParaRPr>
            </a:p>
          </p:txBody>
        </p:sp>
        <p:sp>
          <p:nvSpPr>
            <p:cNvPr id="136" name="Google Shape;136;p18"/>
            <p:cNvSpPr/>
            <p:nvPr/>
          </p:nvSpPr>
          <p:spPr>
            <a:xfrm>
              <a:off x="824973" y="0"/>
              <a:ext cx="7622532" cy="5186052"/>
            </a:xfrm>
            <a:custGeom>
              <a:avLst/>
              <a:gdLst/>
              <a:ahLst/>
              <a:cxnLst/>
              <a:rect l="l" t="t" r="r" b="b"/>
              <a:pathLst>
                <a:path w="21600" h="21600" extrusionOk="0">
                  <a:moveTo>
                    <a:pt x="21212" y="21600"/>
                  </a:moveTo>
                  <a:lnTo>
                    <a:pt x="388" y="21600"/>
                  </a:lnTo>
                  <a:cubicBezTo>
                    <a:pt x="193" y="21600"/>
                    <a:pt x="0" y="21316"/>
                    <a:pt x="0" y="21030"/>
                  </a:cubicBezTo>
                  <a:lnTo>
                    <a:pt x="0" y="872"/>
                  </a:lnTo>
                  <a:cubicBezTo>
                    <a:pt x="0" y="390"/>
                    <a:pt x="299" y="0"/>
                    <a:pt x="627" y="0"/>
                  </a:cubicBezTo>
                  <a:lnTo>
                    <a:pt x="20972" y="0"/>
                  </a:lnTo>
                  <a:cubicBezTo>
                    <a:pt x="21299" y="0"/>
                    <a:pt x="21600" y="390"/>
                    <a:pt x="21600" y="872"/>
                  </a:cubicBezTo>
                  <a:lnTo>
                    <a:pt x="21600" y="21030"/>
                  </a:lnTo>
                  <a:cubicBezTo>
                    <a:pt x="21600" y="21316"/>
                    <a:pt x="21409" y="21600"/>
                    <a:pt x="21212" y="21600"/>
                  </a:cubicBezTo>
                  <a:close/>
                  <a:moveTo>
                    <a:pt x="405" y="21523"/>
                  </a:moveTo>
                  <a:lnTo>
                    <a:pt x="21194" y="21523"/>
                  </a:lnTo>
                  <a:cubicBezTo>
                    <a:pt x="21388" y="21523"/>
                    <a:pt x="21546" y="21289"/>
                    <a:pt x="21546" y="21005"/>
                  </a:cubicBezTo>
                  <a:lnTo>
                    <a:pt x="21546" y="975"/>
                  </a:lnTo>
                  <a:cubicBezTo>
                    <a:pt x="21546" y="509"/>
                    <a:pt x="21289" y="131"/>
                    <a:pt x="20972" y="131"/>
                  </a:cubicBezTo>
                  <a:lnTo>
                    <a:pt x="627" y="131"/>
                  </a:lnTo>
                  <a:cubicBezTo>
                    <a:pt x="311" y="131"/>
                    <a:pt x="54" y="509"/>
                    <a:pt x="54" y="975"/>
                  </a:cubicBezTo>
                  <a:lnTo>
                    <a:pt x="54" y="21005"/>
                  </a:lnTo>
                  <a:cubicBezTo>
                    <a:pt x="54" y="21289"/>
                    <a:pt x="212" y="21523"/>
                    <a:pt x="405" y="21523"/>
                  </a:cubicBezTo>
                  <a:close/>
                </a:path>
              </a:pathLst>
            </a:custGeom>
            <a:solidFill>
              <a:srgbClr val="696A6D"/>
            </a:solidFill>
            <a:ln>
              <a:noFill/>
            </a:ln>
          </p:spPr>
          <p:txBody>
            <a:bodyPr spcFirstLastPara="1" wrap="square" lIns="45700" tIns="45700" rIns="45700" bIns="45700" anchor="ctr" anchorCtr="0">
              <a:noAutofit/>
            </a:bodyPr>
            <a:lstStyle/>
            <a:p>
              <a:pPr marL="0" marR="0" lvl="0" indent="0" algn="l" rtl="0">
                <a:lnSpc>
                  <a:spcPct val="93000"/>
                </a:lnSpc>
                <a:spcBef>
                  <a:spcPts val="0"/>
                </a:spcBef>
                <a:spcAft>
                  <a:spcPts val="0"/>
                </a:spcAft>
                <a:buClr>
                  <a:srgbClr val="000000"/>
                </a:buClr>
                <a:buSzPts val="4800"/>
                <a:buFont typeface="Arial"/>
                <a:buNone/>
              </a:pPr>
              <a:endParaRPr sz="4800" b="0" i="0" u="none" strike="noStrike" cap="none">
                <a:solidFill>
                  <a:srgbClr val="0B0C11"/>
                </a:solidFill>
                <a:latin typeface="Carme"/>
                <a:ea typeface="Carme"/>
                <a:cs typeface="Carme"/>
                <a:sym typeface="Carme"/>
              </a:endParaRPr>
            </a:p>
          </p:txBody>
        </p:sp>
        <p:grpSp>
          <p:nvGrpSpPr>
            <p:cNvPr id="137" name="Google Shape;137;p18"/>
            <p:cNvGrpSpPr/>
            <p:nvPr/>
          </p:nvGrpSpPr>
          <p:grpSpPr>
            <a:xfrm>
              <a:off x="0" y="5146912"/>
              <a:ext cx="9321841" cy="120600"/>
              <a:chOff x="0" y="0"/>
              <a:chExt cx="9321841" cy="120600"/>
            </a:xfrm>
          </p:grpSpPr>
          <p:sp>
            <p:nvSpPr>
              <p:cNvPr id="138" name="Google Shape;138;p18"/>
              <p:cNvSpPr/>
              <p:nvPr/>
            </p:nvSpPr>
            <p:spPr>
              <a:xfrm>
                <a:off x="0" y="0"/>
                <a:ext cx="4663500" cy="120600"/>
              </a:xfrm>
              <a:prstGeom prst="rect">
                <a:avLst/>
              </a:prstGeom>
              <a:gradFill>
                <a:gsLst>
                  <a:gs pos="0">
                    <a:srgbClr val="464847"/>
                  </a:gs>
                  <a:gs pos="1080">
                    <a:srgbClr val="3B4142"/>
                  </a:gs>
                  <a:gs pos="1410">
                    <a:srgbClr val="727679"/>
                  </a:gs>
                  <a:gs pos="1680">
                    <a:srgbClr val="A9ACB0"/>
                  </a:gs>
                  <a:gs pos="3440">
                    <a:srgbClr val="787B80"/>
                  </a:gs>
                  <a:gs pos="5319">
                    <a:srgbClr val="484B4F"/>
                  </a:gs>
                  <a:gs pos="13480">
                    <a:srgbClr val="5C5E63"/>
                  </a:gs>
                  <a:gs pos="20450">
                    <a:srgbClr val="717276"/>
                  </a:gs>
                  <a:gs pos="38330">
                    <a:srgbClr val="818287"/>
                  </a:gs>
                  <a:gs pos="62239">
                    <a:srgbClr val="929397"/>
                  </a:gs>
                  <a:gs pos="100000">
                    <a:srgbClr val="929397"/>
                  </a:gs>
                </a:gsLst>
                <a:lin ang="0"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Light"/>
                  <a:buNone/>
                </a:pPr>
                <a:r>
                  <a:rPr lang="de-CH" sz="2400" b="0" i="0" u="none" strike="noStrike" cap="none">
                    <a:solidFill>
                      <a:srgbClr val="FFFFFF"/>
                    </a:solidFill>
                    <a:latin typeface="Helvetica Neue Light"/>
                    <a:ea typeface="Helvetica Neue Light"/>
                    <a:cs typeface="Helvetica Neue Light"/>
                    <a:sym typeface="Helvetica Neue Light"/>
                  </a:rPr>
                  <a:t> </a:t>
                </a:r>
                <a:endParaRPr sz="1400" b="0" i="0" u="none" strike="noStrike" cap="none">
                  <a:solidFill>
                    <a:srgbClr val="000000"/>
                  </a:solidFill>
                  <a:latin typeface="Arial"/>
                  <a:ea typeface="Arial"/>
                  <a:cs typeface="Arial"/>
                  <a:sym typeface="Arial"/>
                </a:endParaRPr>
              </a:p>
            </p:txBody>
          </p:sp>
          <p:sp>
            <p:nvSpPr>
              <p:cNvPr id="139" name="Google Shape;139;p18"/>
              <p:cNvSpPr/>
              <p:nvPr/>
            </p:nvSpPr>
            <p:spPr>
              <a:xfrm>
                <a:off x="4658341" y="0"/>
                <a:ext cx="4663500" cy="120600"/>
              </a:xfrm>
              <a:prstGeom prst="rect">
                <a:avLst/>
              </a:prstGeom>
              <a:gradFill>
                <a:gsLst>
                  <a:gs pos="0">
                    <a:srgbClr val="464847"/>
                  </a:gs>
                  <a:gs pos="1080">
                    <a:srgbClr val="3B4142"/>
                  </a:gs>
                  <a:gs pos="1410">
                    <a:srgbClr val="727679"/>
                  </a:gs>
                  <a:gs pos="1680">
                    <a:srgbClr val="A9ACB0"/>
                  </a:gs>
                  <a:gs pos="3440">
                    <a:srgbClr val="787B80"/>
                  </a:gs>
                  <a:gs pos="5319">
                    <a:srgbClr val="484B4F"/>
                  </a:gs>
                  <a:gs pos="13480">
                    <a:srgbClr val="5C5E63"/>
                  </a:gs>
                  <a:gs pos="20450">
                    <a:srgbClr val="717276"/>
                  </a:gs>
                  <a:gs pos="38330">
                    <a:srgbClr val="818287"/>
                  </a:gs>
                  <a:gs pos="62239">
                    <a:srgbClr val="929397"/>
                  </a:gs>
                  <a:gs pos="100000">
                    <a:srgbClr val="929397"/>
                  </a:gs>
                </a:gsLst>
                <a:lin ang="10800025"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Light"/>
                  <a:buNone/>
                </a:pPr>
                <a:r>
                  <a:rPr lang="de-CH" sz="2400" b="0" i="0" u="none" strike="noStrike" cap="none">
                    <a:solidFill>
                      <a:srgbClr val="FFFFFF"/>
                    </a:solidFill>
                    <a:latin typeface="Helvetica Neue Light"/>
                    <a:ea typeface="Helvetica Neue Light"/>
                    <a:cs typeface="Helvetica Neue Light"/>
                    <a:sym typeface="Helvetica Neue Light"/>
                  </a:rPr>
                  <a:t> </a:t>
                </a:r>
                <a:endParaRPr sz="1400" b="0" i="0" u="none" strike="noStrike" cap="none">
                  <a:solidFill>
                    <a:srgbClr val="000000"/>
                  </a:solidFill>
                  <a:latin typeface="Arial"/>
                  <a:ea typeface="Arial"/>
                  <a:cs typeface="Arial"/>
                  <a:sym typeface="Arial"/>
                </a:endParaRPr>
              </a:p>
            </p:txBody>
          </p:sp>
        </p:grpSp>
        <p:sp>
          <p:nvSpPr>
            <p:cNvPr id="140" name="Google Shape;140;p18"/>
            <p:cNvSpPr/>
            <p:nvPr/>
          </p:nvSpPr>
          <p:spPr>
            <a:xfrm>
              <a:off x="4020581" y="5148450"/>
              <a:ext cx="1267326" cy="75222"/>
            </a:xfrm>
            <a:custGeom>
              <a:avLst/>
              <a:gdLst/>
              <a:ahLst/>
              <a:cxnLst/>
              <a:rect l="l" t="t" r="r" b="b"/>
              <a:pathLst>
                <a:path w="21600" h="21600" extrusionOk="0">
                  <a:moveTo>
                    <a:pt x="0" y="0"/>
                  </a:moveTo>
                  <a:lnTo>
                    <a:pt x="0" y="10800"/>
                  </a:lnTo>
                  <a:cubicBezTo>
                    <a:pt x="0" y="16971"/>
                    <a:pt x="384" y="21600"/>
                    <a:pt x="828" y="21600"/>
                  </a:cubicBezTo>
                  <a:lnTo>
                    <a:pt x="20772" y="21600"/>
                  </a:lnTo>
                  <a:cubicBezTo>
                    <a:pt x="21236" y="21600"/>
                    <a:pt x="21600" y="16971"/>
                    <a:pt x="21600" y="10800"/>
                  </a:cubicBezTo>
                  <a:lnTo>
                    <a:pt x="21600" y="0"/>
                  </a:lnTo>
                  <a:lnTo>
                    <a:pt x="0" y="0"/>
                  </a:lnTo>
                </a:path>
              </a:pathLst>
            </a:custGeom>
            <a:gradFill>
              <a:gsLst>
                <a:gs pos="0">
                  <a:srgbClr val="24282B"/>
                </a:gs>
                <a:gs pos="3820">
                  <a:srgbClr val="46494C"/>
                </a:gs>
                <a:gs pos="9340">
                  <a:srgbClr val="696A6D"/>
                </a:gs>
                <a:gs pos="49860">
                  <a:srgbClr val="727376"/>
                </a:gs>
                <a:gs pos="92720">
                  <a:srgbClr val="696A6D"/>
                </a:gs>
                <a:gs pos="100000">
                  <a:srgbClr val="24282B"/>
                </a:gs>
              </a:gsLst>
              <a:lin ang="0" scaled="0"/>
            </a:gradFill>
            <a:ln>
              <a:noFill/>
            </a:ln>
          </p:spPr>
          <p:txBody>
            <a:bodyPr spcFirstLastPara="1" wrap="square" lIns="45700" tIns="45700" rIns="45700" bIns="45700" anchor="ctr" anchorCtr="0">
              <a:noAutofit/>
            </a:bodyPr>
            <a:lstStyle/>
            <a:p>
              <a:pPr marL="0" marR="0" lvl="0" indent="0" algn="l" rtl="0">
                <a:lnSpc>
                  <a:spcPct val="93000"/>
                </a:lnSpc>
                <a:spcBef>
                  <a:spcPts val="0"/>
                </a:spcBef>
                <a:spcAft>
                  <a:spcPts val="0"/>
                </a:spcAft>
                <a:buClr>
                  <a:srgbClr val="000000"/>
                </a:buClr>
                <a:buSzPts val="4800"/>
                <a:buFont typeface="Arial"/>
                <a:buNone/>
              </a:pPr>
              <a:endParaRPr sz="4800" b="0" i="0" u="none" strike="noStrike" cap="none">
                <a:solidFill>
                  <a:srgbClr val="0B0C11"/>
                </a:solidFill>
                <a:latin typeface="Carme"/>
                <a:ea typeface="Carme"/>
                <a:cs typeface="Carme"/>
                <a:sym typeface="Carme"/>
              </a:endParaRPr>
            </a:p>
          </p:txBody>
        </p:sp>
        <p:sp>
          <p:nvSpPr>
            <p:cNvPr id="141" name="Google Shape;141;p18"/>
            <p:cNvSpPr/>
            <p:nvPr/>
          </p:nvSpPr>
          <p:spPr>
            <a:xfrm>
              <a:off x="4173" y="5264155"/>
              <a:ext cx="9317701" cy="58698"/>
            </a:xfrm>
            <a:custGeom>
              <a:avLst/>
              <a:gdLst/>
              <a:ahLst/>
              <a:cxnLst/>
              <a:rect l="l" t="t" r="r" b="b"/>
              <a:pathLst>
                <a:path w="21598" h="21600" extrusionOk="0">
                  <a:moveTo>
                    <a:pt x="20352" y="21600"/>
                  </a:moveTo>
                  <a:cubicBezTo>
                    <a:pt x="13789" y="21600"/>
                    <a:pt x="7801" y="21600"/>
                    <a:pt x="1239" y="21600"/>
                  </a:cubicBezTo>
                  <a:cubicBezTo>
                    <a:pt x="815" y="17280"/>
                    <a:pt x="193" y="5451"/>
                    <a:pt x="3" y="720"/>
                  </a:cubicBezTo>
                  <a:cubicBezTo>
                    <a:pt x="-1" y="720"/>
                    <a:pt x="-1" y="0"/>
                    <a:pt x="3" y="0"/>
                  </a:cubicBezTo>
                  <a:cubicBezTo>
                    <a:pt x="7200" y="0"/>
                    <a:pt x="14398" y="0"/>
                    <a:pt x="21596" y="0"/>
                  </a:cubicBezTo>
                  <a:cubicBezTo>
                    <a:pt x="21599" y="0"/>
                    <a:pt x="21599" y="411"/>
                    <a:pt x="21596" y="720"/>
                  </a:cubicBezTo>
                  <a:cubicBezTo>
                    <a:pt x="21510" y="4114"/>
                    <a:pt x="20891" y="19851"/>
                    <a:pt x="20352" y="21600"/>
                  </a:cubicBezTo>
                </a:path>
              </a:pathLst>
            </a:custGeom>
            <a:gradFill>
              <a:gsLst>
                <a:gs pos="0">
                  <a:srgbClr val="3B4142"/>
                </a:gs>
                <a:gs pos="18810">
                  <a:srgbClr val="63686B"/>
                </a:gs>
                <a:gs pos="35320">
                  <a:srgbClr val="8B8F93"/>
                </a:gs>
                <a:gs pos="54079">
                  <a:srgbClr val="9A9DA2"/>
                </a:gs>
                <a:gs pos="83490">
                  <a:srgbClr val="A9ACB0"/>
                </a:gs>
                <a:gs pos="100000">
                  <a:srgbClr val="464847"/>
                </a:gs>
              </a:gsLst>
              <a:lin ang="16200038" scaled="0"/>
            </a:gradFill>
            <a:ln>
              <a:noFill/>
            </a:ln>
          </p:spPr>
          <p:txBody>
            <a:bodyPr spcFirstLastPara="1" wrap="square" lIns="45700" tIns="45700" rIns="45700"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r>
                <a:rPr lang="de-CH" sz="18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42" name="Google Shape;142;p18"/>
            <p:cNvSpPr/>
            <p:nvPr/>
          </p:nvSpPr>
          <p:spPr>
            <a:xfrm>
              <a:off x="864187" y="52284"/>
              <a:ext cx="7542914" cy="4992624"/>
            </a:xfrm>
            <a:custGeom>
              <a:avLst/>
              <a:gdLst/>
              <a:ahLst/>
              <a:cxnLst/>
              <a:rect l="l" t="t" r="r" b="b"/>
              <a:pathLst>
                <a:path w="21597" h="21600" extrusionOk="0">
                  <a:moveTo>
                    <a:pt x="21081" y="0"/>
                  </a:moveTo>
                  <a:lnTo>
                    <a:pt x="519" y="0"/>
                  </a:lnTo>
                  <a:cubicBezTo>
                    <a:pt x="236" y="0"/>
                    <a:pt x="0" y="351"/>
                    <a:pt x="0" y="787"/>
                  </a:cubicBezTo>
                  <a:lnTo>
                    <a:pt x="0" y="21061"/>
                  </a:lnTo>
                  <a:cubicBezTo>
                    <a:pt x="0" y="21359"/>
                    <a:pt x="161" y="21600"/>
                    <a:pt x="356" y="21600"/>
                  </a:cubicBezTo>
                  <a:lnTo>
                    <a:pt x="21242" y="21600"/>
                  </a:lnTo>
                  <a:cubicBezTo>
                    <a:pt x="21437" y="21600"/>
                    <a:pt x="21597" y="21359"/>
                    <a:pt x="21597" y="21061"/>
                  </a:cubicBezTo>
                  <a:lnTo>
                    <a:pt x="21597" y="782"/>
                  </a:lnTo>
                  <a:cubicBezTo>
                    <a:pt x="21600" y="351"/>
                    <a:pt x="21366" y="0"/>
                    <a:pt x="21081" y="0"/>
                  </a:cubicBezTo>
                </a:path>
              </a:pathLst>
            </a:custGeom>
            <a:solidFill>
              <a:srgbClr val="181A19"/>
            </a:solidFill>
            <a:ln>
              <a:noFill/>
            </a:ln>
          </p:spPr>
          <p:txBody>
            <a:bodyPr spcFirstLastPara="1" wrap="square" lIns="45700" tIns="45700" rIns="45700" bIns="45700" anchor="ctr" anchorCtr="0">
              <a:noAutofit/>
            </a:bodyPr>
            <a:lstStyle/>
            <a:p>
              <a:pPr marL="0" marR="0" lvl="0" indent="0" algn="l" rtl="0">
                <a:lnSpc>
                  <a:spcPct val="93000"/>
                </a:lnSpc>
                <a:spcBef>
                  <a:spcPts val="0"/>
                </a:spcBef>
                <a:spcAft>
                  <a:spcPts val="0"/>
                </a:spcAft>
                <a:buClr>
                  <a:srgbClr val="000000"/>
                </a:buClr>
                <a:buSzPts val="4800"/>
                <a:buFont typeface="Arial"/>
                <a:buNone/>
              </a:pPr>
              <a:endParaRPr sz="4800" b="0" i="0" u="none" strike="noStrike" cap="none">
                <a:solidFill>
                  <a:srgbClr val="0B0C11"/>
                </a:solidFill>
                <a:latin typeface="Carme"/>
                <a:ea typeface="Carme"/>
                <a:cs typeface="Carme"/>
                <a:sym typeface="Carme"/>
              </a:endParaRPr>
            </a:p>
          </p:txBody>
        </p:sp>
        <p:sp>
          <p:nvSpPr>
            <p:cNvPr id="143" name="Google Shape;143;p18"/>
            <p:cNvSpPr/>
            <p:nvPr/>
          </p:nvSpPr>
          <p:spPr>
            <a:xfrm>
              <a:off x="1092113" y="371135"/>
              <a:ext cx="7085610" cy="4464720"/>
            </a:xfrm>
            <a:custGeom>
              <a:avLst/>
              <a:gdLst/>
              <a:ahLst/>
              <a:cxnLst/>
              <a:rect l="l" t="t" r="r" b="b"/>
              <a:pathLst>
                <a:path w="21600" h="21600" extrusionOk="0">
                  <a:moveTo>
                    <a:pt x="10802" y="21600"/>
                  </a:moveTo>
                  <a:lnTo>
                    <a:pt x="0" y="21600"/>
                  </a:lnTo>
                  <a:lnTo>
                    <a:pt x="0" y="0"/>
                  </a:lnTo>
                  <a:lnTo>
                    <a:pt x="21600" y="0"/>
                  </a:lnTo>
                  <a:lnTo>
                    <a:pt x="21600" y="21600"/>
                  </a:lnTo>
                  <a:lnTo>
                    <a:pt x="10802" y="21600"/>
                  </a:lnTo>
                </a:path>
              </a:pathLst>
            </a:custGeom>
            <a:solidFill>
              <a:srgbClr val="3D3D3F"/>
            </a:solidFill>
            <a:ln>
              <a:noFill/>
            </a:ln>
          </p:spPr>
          <p:txBody>
            <a:bodyPr spcFirstLastPara="1" wrap="square" lIns="45700" tIns="45700" rIns="45700" bIns="45700" anchor="ctr" anchorCtr="0">
              <a:noAutofit/>
            </a:bodyPr>
            <a:lstStyle/>
            <a:p>
              <a:pPr marL="0" marR="0" lvl="0" indent="0" algn="l" rtl="0">
                <a:lnSpc>
                  <a:spcPct val="93000"/>
                </a:lnSpc>
                <a:spcBef>
                  <a:spcPts val="0"/>
                </a:spcBef>
                <a:spcAft>
                  <a:spcPts val="0"/>
                </a:spcAft>
                <a:buClr>
                  <a:srgbClr val="000000"/>
                </a:buClr>
                <a:buSzPts val="4800"/>
                <a:buFont typeface="Arial"/>
                <a:buNone/>
              </a:pPr>
              <a:endParaRPr sz="4800" b="0" i="0" u="none" strike="noStrike" cap="none">
                <a:solidFill>
                  <a:srgbClr val="0B0C11"/>
                </a:solidFill>
                <a:latin typeface="Carme"/>
                <a:ea typeface="Carme"/>
                <a:cs typeface="Carme"/>
                <a:sym typeface="Carme"/>
              </a:endParaRPr>
            </a:p>
          </p:txBody>
        </p:sp>
        <p:sp>
          <p:nvSpPr>
            <p:cNvPr id="144" name="Google Shape;144;p18"/>
            <p:cNvSpPr/>
            <p:nvPr/>
          </p:nvSpPr>
          <p:spPr>
            <a:xfrm>
              <a:off x="4607777" y="181472"/>
              <a:ext cx="59508" cy="59562"/>
            </a:xfrm>
            <a:custGeom>
              <a:avLst/>
              <a:gdLst/>
              <a:ahLst/>
              <a:cxnLst/>
              <a:rect l="l" t="t" r="r" b="b"/>
              <a:pathLst>
                <a:path w="21600" h="21600" extrusionOk="0">
                  <a:moveTo>
                    <a:pt x="21600" y="10693"/>
                  </a:moveTo>
                  <a:cubicBezTo>
                    <a:pt x="21600" y="12618"/>
                    <a:pt x="21168" y="14329"/>
                    <a:pt x="20088" y="16040"/>
                  </a:cubicBezTo>
                  <a:cubicBezTo>
                    <a:pt x="19224" y="17750"/>
                    <a:pt x="18144" y="19034"/>
                    <a:pt x="16416" y="20103"/>
                  </a:cubicBezTo>
                  <a:cubicBezTo>
                    <a:pt x="14472" y="20958"/>
                    <a:pt x="12960" y="21600"/>
                    <a:pt x="11016" y="21600"/>
                  </a:cubicBezTo>
                  <a:cubicBezTo>
                    <a:pt x="9072" y="21600"/>
                    <a:pt x="7344" y="20958"/>
                    <a:pt x="5616" y="20103"/>
                  </a:cubicBezTo>
                  <a:cubicBezTo>
                    <a:pt x="3672" y="19034"/>
                    <a:pt x="2376" y="17750"/>
                    <a:pt x="1512" y="16040"/>
                  </a:cubicBezTo>
                  <a:cubicBezTo>
                    <a:pt x="432" y="14329"/>
                    <a:pt x="0" y="12618"/>
                    <a:pt x="0" y="10693"/>
                  </a:cubicBezTo>
                  <a:cubicBezTo>
                    <a:pt x="0" y="8768"/>
                    <a:pt x="432" y="7057"/>
                    <a:pt x="1512" y="5347"/>
                  </a:cubicBezTo>
                  <a:cubicBezTo>
                    <a:pt x="2376" y="3636"/>
                    <a:pt x="3672" y="2352"/>
                    <a:pt x="5616" y="1497"/>
                  </a:cubicBezTo>
                  <a:cubicBezTo>
                    <a:pt x="7344" y="428"/>
                    <a:pt x="9072" y="0"/>
                    <a:pt x="11016" y="0"/>
                  </a:cubicBezTo>
                  <a:cubicBezTo>
                    <a:pt x="12960" y="0"/>
                    <a:pt x="14472" y="428"/>
                    <a:pt x="16416" y="1497"/>
                  </a:cubicBezTo>
                  <a:cubicBezTo>
                    <a:pt x="18144" y="2352"/>
                    <a:pt x="19224" y="3636"/>
                    <a:pt x="20088" y="5347"/>
                  </a:cubicBezTo>
                  <a:cubicBezTo>
                    <a:pt x="21168" y="7057"/>
                    <a:pt x="21600" y="8768"/>
                    <a:pt x="21600" y="10693"/>
                  </a:cubicBezTo>
                </a:path>
              </a:pathLst>
            </a:custGeom>
            <a:solidFill>
              <a:srgbClr val="4C4D4B"/>
            </a:solidFill>
            <a:ln>
              <a:noFill/>
            </a:ln>
          </p:spPr>
          <p:txBody>
            <a:bodyPr spcFirstLastPara="1" wrap="square" lIns="45700" tIns="45700" rIns="45700" bIns="45700" anchor="ctr" anchorCtr="0">
              <a:noAutofit/>
            </a:bodyPr>
            <a:lstStyle/>
            <a:p>
              <a:pPr marL="0" marR="0" lvl="0" indent="0" algn="l" rtl="0">
                <a:lnSpc>
                  <a:spcPct val="93000"/>
                </a:lnSpc>
                <a:spcBef>
                  <a:spcPts val="0"/>
                </a:spcBef>
                <a:spcAft>
                  <a:spcPts val="0"/>
                </a:spcAft>
                <a:buClr>
                  <a:srgbClr val="000000"/>
                </a:buClr>
                <a:buSzPts val="4800"/>
                <a:buFont typeface="Arial"/>
                <a:buNone/>
              </a:pPr>
              <a:endParaRPr sz="4800" b="0" i="0" u="none" strike="noStrike" cap="none">
                <a:solidFill>
                  <a:srgbClr val="0B0C11"/>
                </a:solidFill>
                <a:latin typeface="Carme"/>
                <a:ea typeface="Carme"/>
                <a:cs typeface="Carme"/>
                <a:sym typeface="Carme"/>
              </a:endParaRPr>
            </a:p>
          </p:txBody>
        </p:sp>
        <p:sp>
          <p:nvSpPr>
            <p:cNvPr id="145" name="Google Shape;145;p18"/>
            <p:cNvSpPr/>
            <p:nvPr/>
          </p:nvSpPr>
          <p:spPr>
            <a:xfrm>
              <a:off x="4607777" y="191566"/>
              <a:ext cx="46440" cy="45313"/>
            </a:xfrm>
            <a:custGeom>
              <a:avLst/>
              <a:gdLst/>
              <a:ahLst/>
              <a:cxnLst/>
              <a:rect l="l" t="t" r="r" b="b"/>
              <a:pathLst>
                <a:path w="21600" h="21076" extrusionOk="0">
                  <a:moveTo>
                    <a:pt x="0" y="12380"/>
                  </a:moveTo>
                  <a:cubicBezTo>
                    <a:pt x="0" y="13502"/>
                    <a:pt x="0" y="14624"/>
                    <a:pt x="831" y="16588"/>
                  </a:cubicBezTo>
                  <a:cubicBezTo>
                    <a:pt x="3046" y="19393"/>
                    <a:pt x="6646" y="21076"/>
                    <a:pt x="9969" y="21076"/>
                  </a:cubicBezTo>
                  <a:cubicBezTo>
                    <a:pt x="16338" y="21076"/>
                    <a:pt x="21600" y="16027"/>
                    <a:pt x="21600" y="10136"/>
                  </a:cubicBezTo>
                  <a:cubicBezTo>
                    <a:pt x="21600" y="5928"/>
                    <a:pt x="19385" y="1720"/>
                    <a:pt x="15785" y="37"/>
                  </a:cubicBezTo>
                  <a:cubicBezTo>
                    <a:pt x="15231" y="37"/>
                    <a:pt x="14123" y="37"/>
                    <a:pt x="13569" y="37"/>
                  </a:cubicBezTo>
                  <a:cubicBezTo>
                    <a:pt x="5815" y="-524"/>
                    <a:pt x="0" y="5367"/>
                    <a:pt x="0" y="12380"/>
                  </a:cubicBezTo>
                </a:path>
              </a:pathLst>
            </a:custGeom>
            <a:solidFill>
              <a:srgbClr val="0E0D0C"/>
            </a:solidFill>
            <a:ln>
              <a:noFill/>
            </a:ln>
          </p:spPr>
          <p:txBody>
            <a:bodyPr spcFirstLastPara="1" wrap="square" lIns="45700" tIns="45700" rIns="45700" bIns="45700" anchor="ctr" anchorCtr="0">
              <a:noAutofit/>
            </a:bodyPr>
            <a:lstStyle/>
            <a:p>
              <a:pPr marL="0" marR="0" lvl="0" indent="0" algn="l" rtl="0">
                <a:lnSpc>
                  <a:spcPct val="93000"/>
                </a:lnSpc>
                <a:spcBef>
                  <a:spcPts val="0"/>
                </a:spcBef>
                <a:spcAft>
                  <a:spcPts val="0"/>
                </a:spcAft>
                <a:buClr>
                  <a:srgbClr val="000000"/>
                </a:buClr>
                <a:buSzPts val="4800"/>
                <a:buFont typeface="Arial"/>
                <a:buNone/>
              </a:pPr>
              <a:endParaRPr sz="4800" b="0" i="0" u="none" strike="noStrike" cap="none">
                <a:solidFill>
                  <a:srgbClr val="0B0C11"/>
                </a:solidFill>
                <a:latin typeface="Carme"/>
                <a:ea typeface="Carme"/>
                <a:cs typeface="Carme"/>
                <a:sym typeface="Carme"/>
              </a:endParaRPr>
            </a:p>
          </p:txBody>
        </p:sp>
      </p:grpSp>
      <p:pic>
        <p:nvPicPr>
          <p:cNvPr id="146" name="Google Shape;146;p18"/>
          <p:cNvPicPr preferRelativeResize="0"/>
          <p:nvPr/>
        </p:nvPicPr>
        <p:blipFill rotWithShape="1">
          <a:blip r:embed="rId3">
            <a:alphaModFix/>
          </a:blip>
          <a:srcRect b="17444"/>
          <a:stretch/>
        </p:blipFill>
        <p:spPr>
          <a:xfrm>
            <a:off x="5186020" y="1989954"/>
            <a:ext cx="6263201" cy="3943961"/>
          </a:xfrm>
          <a:prstGeom prst="rect">
            <a:avLst/>
          </a:prstGeom>
          <a:noFill/>
          <a:ln>
            <a:noFill/>
          </a:ln>
        </p:spPr>
      </p:pic>
      <p:sp>
        <p:nvSpPr>
          <p:cNvPr id="147" name="Google Shape;147;p18"/>
          <p:cNvSpPr txBox="1"/>
          <p:nvPr/>
        </p:nvSpPr>
        <p:spPr>
          <a:xfrm>
            <a:off x="1054225" y="1664575"/>
            <a:ext cx="3628800" cy="36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CH"/>
              <a:t>Aktuelle Plattformen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9"/>
          <p:cNvSpPr txBox="1">
            <a:spLocks noGrp="1"/>
          </p:cNvSpPr>
          <p:nvPr>
            <p:ph type="title"/>
          </p:nvPr>
        </p:nvSpPr>
        <p:spPr>
          <a:xfrm>
            <a:off x="1045522" y="1989950"/>
            <a:ext cx="36462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de-CH" b="1" dirty="0">
                <a:latin typeface="Arial"/>
                <a:ea typeface="Arial"/>
                <a:cs typeface="Arial"/>
                <a:sym typeface="Arial"/>
              </a:rPr>
              <a:t>leg.ch</a:t>
            </a:r>
            <a:endParaRPr b="1" dirty="0">
              <a:latin typeface="Arial"/>
              <a:ea typeface="Arial"/>
              <a:cs typeface="Arial"/>
              <a:sym typeface="Arial"/>
            </a:endParaRPr>
          </a:p>
        </p:txBody>
      </p:sp>
      <p:sp>
        <p:nvSpPr>
          <p:cNvPr id="154" name="Google Shape;154;p19"/>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de-CH"/>
              <a:t>7</a:t>
            </a:fld>
            <a:endParaRPr/>
          </a:p>
        </p:txBody>
      </p:sp>
      <p:grpSp>
        <p:nvGrpSpPr>
          <p:cNvPr id="155" name="Google Shape;155;p19"/>
          <p:cNvGrpSpPr/>
          <p:nvPr/>
        </p:nvGrpSpPr>
        <p:grpSpPr>
          <a:xfrm>
            <a:off x="4223875" y="1676576"/>
            <a:ext cx="8241469" cy="4697418"/>
            <a:chOff x="0" y="0"/>
            <a:chExt cx="9321874" cy="5322853"/>
          </a:xfrm>
        </p:grpSpPr>
        <p:sp>
          <p:nvSpPr>
            <p:cNvPr id="156" name="Google Shape;156;p19"/>
            <p:cNvSpPr/>
            <p:nvPr/>
          </p:nvSpPr>
          <p:spPr>
            <a:xfrm>
              <a:off x="840659" y="26142"/>
              <a:ext cx="7591158" cy="5141610"/>
            </a:xfrm>
            <a:custGeom>
              <a:avLst/>
              <a:gdLst/>
              <a:ahLst/>
              <a:cxnLst/>
              <a:rect l="l" t="t" r="r" b="b"/>
              <a:pathLst>
                <a:path w="21600" h="21600" extrusionOk="0">
                  <a:moveTo>
                    <a:pt x="0" y="21077"/>
                  </a:moveTo>
                  <a:lnTo>
                    <a:pt x="0" y="869"/>
                  </a:lnTo>
                  <a:cubicBezTo>
                    <a:pt x="0" y="388"/>
                    <a:pt x="263" y="0"/>
                    <a:pt x="589" y="0"/>
                  </a:cubicBezTo>
                  <a:lnTo>
                    <a:pt x="21013" y="0"/>
                  </a:lnTo>
                  <a:cubicBezTo>
                    <a:pt x="21335" y="0"/>
                    <a:pt x="21600" y="388"/>
                    <a:pt x="21600" y="869"/>
                  </a:cubicBezTo>
                  <a:lnTo>
                    <a:pt x="21600" y="21077"/>
                  </a:lnTo>
                  <a:cubicBezTo>
                    <a:pt x="21600" y="21363"/>
                    <a:pt x="21441" y="21600"/>
                    <a:pt x="21247" y="21600"/>
                  </a:cubicBezTo>
                  <a:lnTo>
                    <a:pt x="354" y="21600"/>
                  </a:lnTo>
                  <a:cubicBezTo>
                    <a:pt x="157" y="21600"/>
                    <a:pt x="0" y="21371"/>
                    <a:pt x="0" y="21077"/>
                  </a:cubicBezTo>
                </a:path>
              </a:pathLst>
            </a:custGeom>
            <a:solidFill>
              <a:srgbClr val="333333"/>
            </a:solidFill>
            <a:ln>
              <a:noFill/>
            </a:ln>
          </p:spPr>
          <p:txBody>
            <a:bodyPr spcFirstLastPara="1" wrap="square" lIns="45700" tIns="45700" rIns="45700" bIns="45700" anchor="ctr" anchorCtr="0">
              <a:noAutofit/>
            </a:bodyPr>
            <a:lstStyle/>
            <a:p>
              <a:pPr marL="0" marR="0" lvl="0" indent="0" algn="l" rtl="0">
                <a:lnSpc>
                  <a:spcPct val="93000"/>
                </a:lnSpc>
                <a:spcBef>
                  <a:spcPts val="0"/>
                </a:spcBef>
                <a:spcAft>
                  <a:spcPts val="0"/>
                </a:spcAft>
                <a:buClr>
                  <a:srgbClr val="000000"/>
                </a:buClr>
                <a:buSzPts val="4800"/>
                <a:buFont typeface="Arial"/>
                <a:buNone/>
              </a:pPr>
              <a:endParaRPr sz="4800" b="0" i="0" u="none" strike="noStrike" cap="none">
                <a:solidFill>
                  <a:srgbClr val="0B0C11"/>
                </a:solidFill>
                <a:latin typeface="Carme"/>
                <a:ea typeface="Carme"/>
                <a:cs typeface="Carme"/>
                <a:sym typeface="Carme"/>
              </a:endParaRPr>
            </a:p>
          </p:txBody>
        </p:sp>
        <p:sp>
          <p:nvSpPr>
            <p:cNvPr id="157" name="Google Shape;157;p19"/>
            <p:cNvSpPr/>
            <p:nvPr/>
          </p:nvSpPr>
          <p:spPr>
            <a:xfrm>
              <a:off x="824973" y="0"/>
              <a:ext cx="7622532" cy="5186052"/>
            </a:xfrm>
            <a:custGeom>
              <a:avLst/>
              <a:gdLst/>
              <a:ahLst/>
              <a:cxnLst/>
              <a:rect l="l" t="t" r="r" b="b"/>
              <a:pathLst>
                <a:path w="21600" h="21600" extrusionOk="0">
                  <a:moveTo>
                    <a:pt x="21212" y="21600"/>
                  </a:moveTo>
                  <a:lnTo>
                    <a:pt x="388" y="21600"/>
                  </a:lnTo>
                  <a:cubicBezTo>
                    <a:pt x="193" y="21600"/>
                    <a:pt x="0" y="21316"/>
                    <a:pt x="0" y="21030"/>
                  </a:cubicBezTo>
                  <a:lnTo>
                    <a:pt x="0" y="872"/>
                  </a:lnTo>
                  <a:cubicBezTo>
                    <a:pt x="0" y="390"/>
                    <a:pt x="299" y="0"/>
                    <a:pt x="627" y="0"/>
                  </a:cubicBezTo>
                  <a:lnTo>
                    <a:pt x="20972" y="0"/>
                  </a:lnTo>
                  <a:cubicBezTo>
                    <a:pt x="21299" y="0"/>
                    <a:pt x="21600" y="390"/>
                    <a:pt x="21600" y="872"/>
                  </a:cubicBezTo>
                  <a:lnTo>
                    <a:pt x="21600" y="21030"/>
                  </a:lnTo>
                  <a:cubicBezTo>
                    <a:pt x="21600" y="21316"/>
                    <a:pt x="21409" y="21600"/>
                    <a:pt x="21212" y="21600"/>
                  </a:cubicBezTo>
                  <a:close/>
                  <a:moveTo>
                    <a:pt x="405" y="21523"/>
                  </a:moveTo>
                  <a:lnTo>
                    <a:pt x="21194" y="21523"/>
                  </a:lnTo>
                  <a:cubicBezTo>
                    <a:pt x="21388" y="21523"/>
                    <a:pt x="21546" y="21289"/>
                    <a:pt x="21546" y="21005"/>
                  </a:cubicBezTo>
                  <a:lnTo>
                    <a:pt x="21546" y="975"/>
                  </a:lnTo>
                  <a:cubicBezTo>
                    <a:pt x="21546" y="509"/>
                    <a:pt x="21289" y="131"/>
                    <a:pt x="20972" y="131"/>
                  </a:cubicBezTo>
                  <a:lnTo>
                    <a:pt x="627" y="131"/>
                  </a:lnTo>
                  <a:cubicBezTo>
                    <a:pt x="311" y="131"/>
                    <a:pt x="54" y="509"/>
                    <a:pt x="54" y="975"/>
                  </a:cubicBezTo>
                  <a:lnTo>
                    <a:pt x="54" y="21005"/>
                  </a:lnTo>
                  <a:cubicBezTo>
                    <a:pt x="54" y="21289"/>
                    <a:pt x="212" y="21523"/>
                    <a:pt x="405" y="21523"/>
                  </a:cubicBezTo>
                  <a:close/>
                </a:path>
              </a:pathLst>
            </a:custGeom>
            <a:solidFill>
              <a:srgbClr val="696A6D"/>
            </a:solidFill>
            <a:ln>
              <a:noFill/>
            </a:ln>
          </p:spPr>
          <p:txBody>
            <a:bodyPr spcFirstLastPara="1" wrap="square" lIns="45700" tIns="45700" rIns="45700" bIns="45700" anchor="ctr" anchorCtr="0">
              <a:noAutofit/>
            </a:bodyPr>
            <a:lstStyle/>
            <a:p>
              <a:pPr marL="0" marR="0" lvl="0" indent="0" algn="l" rtl="0">
                <a:lnSpc>
                  <a:spcPct val="93000"/>
                </a:lnSpc>
                <a:spcBef>
                  <a:spcPts val="0"/>
                </a:spcBef>
                <a:spcAft>
                  <a:spcPts val="0"/>
                </a:spcAft>
                <a:buClr>
                  <a:srgbClr val="000000"/>
                </a:buClr>
                <a:buSzPts val="4800"/>
                <a:buFont typeface="Arial"/>
                <a:buNone/>
              </a:pPr>
              <a:endParaRPr sz="4800" b="0" i="0" u="none" strike="noStrike" cap="none">
                <a:solidFill>
                  <a:srgbClr val="0B0C11"/>
                </a:solidFill>
                <a:latin typeface="Carme"/>
                <a:ea typeface="Carme"/>
                <a:cs typeface="Carme"/>
                <a:sym typeface="Carme"/>
              </a:endParaRPr>
            </a:p>
          </p:txBody>
        </p:sp>
        <p:grpSp>
          <p:nvGrpSpPr>
            <p:cNvPr id="158" name="Google Shape;158;p19"/>
            <p:cNvGrpSpPr/>
            <p:nvPr/>
          </p:nvGrpSpPr>
          <p:grpSpPr>
            <a:xfrm>
              <a:off x="0" y="5146912"/>
              <a:ext cx="9321841" cy="120600"/>
              <a:chOff x="0" y="0"/>
              <a:chExt cx="9321841" cy="120600"/>
            </a:xfrm>
          </p:grpSpPr>
          <p:sp>
            <p:nvSpPr>
              <p:cNvPr id="159" name="Google Shape;159;p19"/>
              <p:cNvSpPr/>
              <p:nvPr/>
            </p:nvSpPr>
            <p:spPr>
              <a:xfrm>
                <a:off x="0" y="0"/>
                <a:ext cx="4663500" cy="120600"/>
              </a:xfrm>
              <a:prstGeom prst="rect">
                <a:avLst/>
              </a:prstGeom>
              <a:gradFill>
                <a:gsLst>
                  <a:gs pos="0">
                    <a:srgbClr val="464847"/>
                  </a:gs>
                  <a:gs pos="1080">
                    <a:srgbClr val="3B4142"/>
                  </a:gs>
                  <a:gs pos="1410">
                    <a:srgbClr val="727679"/>
                  </a:gs>
                  <a:gs pos="1680">
                    <a:srgbClr val="A9ACB0"/>
                  </a:gs>
                  <a:gs pos="3440">
                    <a:srgbClr val="787B80"/>
                  </a:gs>
                  <a:gs pos="5319">
                    <a:srgbClr val="484B4F"/>
                  </a:gs>
                  <a:gs pos="13480">
                    <a:srgbClr val="5C5E63"/>
                  </a:gs>
                  <a:gs pos="20450">
                    <a:srgbClr val="717276"/>
                  </a:gs>
                  <a:gs pos="38330">
                    <a:srgbClr val="818287"/>
                  </a:gs>
                  <a:gs pos="62239">
                    <a:srgbClr val="929397"/>
                  </a:gs>
                  <a:gs pos="100000">
                    <a:srgbClr val="929397"/>
                  </a:gs>
                </a:gsLst>
                <a:lin ang="0"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Light"/>
                  <a:buNone/>
                </a:pPr>
                <a:r>
                  <a:rPr lang="de-CH" sz="2400" b="0" i="0" u="none" strike="noStrike" cap="none">
                    <a:solidFill>
                      <a:srgbClr val="FFFFFF"/>
                    </a:solidFill>
                    <a:latin typeface="Helvetica Neue Light"/>
                    <a:ea typeface="Helvetica Neue Light"/>
                    <a:cs typeface="Helvetica Neue Light"/>
                    <a:sym typeface="Helvetica Neue Light"/>
                  </a:rPr>
                  <a:t> </a:t>
                </a:r>
                <a:endParaRPr sz="1400" b="0" i="0" u="none" strike="noStrike" cap="none">
                  <a:solidFill>
                    <a:srgbClr val="000000"/>
                  </a:solidFill>
                  <a:latin typeface="Arial"/>
                  <a:ea typeface="Arial"/>
                  <a:cs typeface="Arial"/>
                  <a:sym typeface="Arial"/>
                </a:endParaRPr>
              </a:p>
            </p:txBody>
          </p:sp>
          <p:sp>
            <p:nvSpPr>
              <p:cNvPr id="160" name="Google Shape;160;p19"/>
              <p:cNvSpPr/>
              <p:nvPr/>
            </p:nvSpPr>
            <p:spPr>
              <a:xfrm>
                <a:off x="4658341" y="0"/>
                <a:ext cx="4663500" cy="120600"/>
              </a:xfrm>
              <a:prstGeom prst="rect">
                <a:avLst/>
              </a:prstGeom>
              <a:gradFill>
                <a:gsLst>
                  <a:gs pos="0">
                    <a:srgbClr val="464847"/>
                  </a:gs>
                  <a:gs pos="1080">
                    <a:srgbClr val="3B4142"/>
                  </a:gs>
                  <a:gs pos="1410">
                    <a:srgbClr val="727679"/>
                  </a:gs>
                  <a:gs pos="1680">
                    <a:srgbClr val="A9ACB0"/>
                  </a:gs>
                  <a:gs pos="3440">
                    <a:srgbClr val="787B80"/>
                  </a:gs>
                  <a:gs pos="5319">
                    <a:srgbClr val="484B4F"/>
                  </a:gs>
                  <a:gs pos="13480">
                    <a:srgbClr val="5C5E63"/>
                  </a:gs>
                  <a:gs pos="20450">
                    <a:srgbClr val="717276"/>
                  </a:gs>
                  <a:gs pos="38330">
                    <a:srgbClr val="818287"/>
                  </a:gs>
                  <a:gs pos="62239">
                    <a:srgbClr val="929397"/>
                  </a:gs>
                  <a:gs pos="100000">
                    <a:srgbClr val="929397"/>
                  </a:gs>
                </a:gsLst>
                <a:lin ang="10800025"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Light"/>
                  <a:buNone/>
                </a:pPr>
                <a:r>
                  <a:rPr lang="de-CH" sz="2400" b="0" i="0" u="none" strike="noStrike" cap="none">
                    <a:solidFill>
                      <a:srgbClr val="FFFFFF"/>
                    </a:solidFill>
                    <a:latin typeface="Helvetica Neue Light"/>
                    <a:ea typeface="Helvetica Neue Light"/>
                    <a:cs typeface="Helvetica Neue Light"/>
                    <a:sym typeface="Helvetica Neue Light"/>
                  </a:rPr>
                  <a:t> </a:t>
                </a:r>
                <a:endParaRPr sz="1400" b="0" i="0" u="none" strike="noStrike" cap="none">
                  <a:solidFill>
                    <a:srgbClr val="000000"/>
                  </a:solidFill>
                  <a:latin typeface="Arial"/>
                  <a:ea typeface="Arial"/>
                  <a:cs typeface="Arial"/>
                  <a:sym typeface="Arial"/>
                </a:endParaRPr>
              </a:p>
            </p:txBody>
          </p:sp>
        </p:grpSp>
        <p:sp>
          <p:nvSpPr>
            <p:cNvPr id="161" name="Google Shape;161;p19"/>
            <p:cNvSpPr/>
            <p:nvPr/>
          </p:nvSpPr>
          <p:spPr>
            <a:xfrm>
              <a:off x="4020581" y="5148450"/>
              <a:ext cx="1267326" cy="75222"/>
            </a:xfrm>
            <a:custGeom>
              <a:avLst/>
              <a:gdLst/>
              <a:ahLst/>
              <a:cxnLst/>
              <a:rect l="l" t="t" r="r" b="b"/>
              <a:pathLst>
                <a:path w="21600" h="21600" extrusionOk="0">
                  <a:moveTo>
                    <a:pt x="0" y="0"/>
                  </a:moveTo>
                  <a:lnTo>
                    <a:pt x="0" y="10800"/>
                  </a:lnTo>
                  <a:cubicBezTo>
                    <a:pt x="0" y="16971"/>
                    <a:pt x="384" y="21600"/>
                    <a:pt x="828" y="21600"/>
                  </a:cubicBezTo>
                  <a:lnTo>
                    <a:pt x="20772" y="21600"/>
                  </a:lnTo>
                  <a:cubicBezTo>
                    <a:pt x="21236" y="21600"/>
                    <a:pt x="21600" y="16971"/>
                    <a:pt x="21600" y="10800"/>
                  </a:cubicBezTo>
                  <a:lnTo>
                    <a:pt x="21600" y="0"/>
                  </a:lnTo>
                  <a:lnTo>
                    <a:pt x="0" y="0"/>
                  </a:lnTo>
                </a:path>
              </a:pathLst>
            </a:custGeom>
            <a:gradFill>
              <a:gsLst>
                <a:gs pos="0">
                  <a:srgbClr val="24282B"/>
                </a:gs>
                <a:gs pos="3820">
                  <a:srgbClr val="46494C"/>
                </a:gs>
                <a:gs pos="9340">
                  <a:srgbClr val="696A6D"/>
                </a:gs>
                <a:gs pos="49860">
                  <a:srgbClr val="727376"/>
                </a:gs>
                <a:gs pos="92720">
                  <a:srgbClr val="696A6D"/>
                </a:gs>
                <a:gs pos="100000">
                  <a:srgbClr val="24282B"/>
                </a:gs>
              </a:gsLst>
              <a:lin ang="0" scaled="0"/>
            </a:gradFill>
            <a:ln>
              <a:noFill/>
            </a:ln>
          </p:spPr>
          <p:txBody>
            <a:bodyPr spcFirstLastPara="1" wrap="square" lIns="45700" tIns="45700" rIns="45700" bIns="45700" anchor="ctr" anchorCtr="0">
              <a:noAutofit/>
            </a:bodyPr>
            <a:lstStyle/>
            <a:p>
              <a:pPr marL="0" marR="0" lvl="0" indent="0" algn="l" rtl="0">
                <a:lnSpc>
                  <a:spcPct val="93000"/>
                </a:lnSpc>
                <a:spcBef>
                  <a:spcPts val="0"/>
                </a:spcBef>
                <a:spcAft>
                  <a:spcPts val="0"/>
                </a:spcAft>
                <a:buClr>
                  <a:srgbClr val="000000"/>
                </a:buClr>
                <a:buSzPts val="4800"/>
                <a:buFont typeface="Arial"/>
                <a:buNone/>
              </a:pPr>
              <a:endParaRPr sz="4800" b="0" i="0" u="none" strike="noStrike" cap="none">
                <a:solidFill>
                  <a:srgbClr val="0B0C11"/>
                </a:solidFill>
                <a:latin typeface="Carme"/>
                <a:ea typeface="Carme"/>
                <a:cs typeface="Carme"/>
                <a:sym typeface="Carme"/>
              </a:endParaRPr>
            </a:p>
          </p:txBody>
        </p:sp>
        <p:sp>
          <p:nvSpPr>
            <p:cNvPr id="162" name="Google Shape;162;p19"/>
            <p:cNvSpPr/>
            <p:nvPr/>
          </p:nvSpPr>
          <p:spPr>
            <a:xfrm>
              <a:off x="4173" y="5264155"/>
              <a:ext cx="9317701" cy="58698"/>
            </a:xfrm>
            <a:custGeom>
              <a:avLst/>
              <a:gdLst/>
              <a:ahLst/>
              <a:cxnLst/>
              <a:rect l="l" t="t" r="r" b="b"/>
              <a:pathLst>
                <a:path w="21598" h="21600" extrusionOk="0">
                  <a:moveTo>
                    <a:pt x="20352" y="21600"/>
                  </a:moveTo>
                  <a:cubicBezTo>
                    <a:pt x="13789" y="21600"/>
                    <a:pt x="7801" y="21600"/>
                    <a:pt x="1239" y="21600"/>
                  </a:cubicBezTo>
                  <a:cubicBezTo>
                    <a:pt x="815" y="17280"/>
                    <a:pt x="193" y="5451"/>
                    <a:pt x="3" y="720"/>
                  </a:cubicBezTo>
                  <a:cubicBezTo>
                    <a:pt x="-1" y="720"/>
                    <a:pt x="-1" y="0"/>
                    <a:pt x="3" y="0"/>
                  </a:cubicBezTo>
                  <a:cubicBezTo>
                    <a:pt x="7200" y="0"/>
                    <a:pt x="14398" y="0"/>
                    <a:pt x="21596" y="0"/>
                  </a:cubicBezTo>
                  <a:cubicBezTo>
                    <a:pt x="21599" y="0"/>
                    <a:pt x="21599" y="411"/>
                    <a:pt x="21596" y="720"/>
                  </a:cubicBezTo>
                  <a:cubicBezTo>
                    <a:pt x="21510" y="4114"/>
                    <a:pt x="20891" y="19851"/>
                    <a:pt x="20352" y="21600"/>
                  </a:cubicBezTo>
                </a:path>
              </a:pathLst>
            </a:custGeom>
            <a:gradFill>
              <a:gsLst>
                <a:gs pos="0">
                  <a:srgbClr val="3B4142"/>
                </a:gs>
                <a:gs pos="18810">
                  <a:srgbClr val="63686B"/>
                </a:gs>
                <a:gs pos="35320">
                  <a:srgbClr val="8B8F93"/>
                </a:gs>
                <a:gs pos="54079">
                  <a:srgbClr val="9A9DA2"/>
                </a:gs>
                <a:gs pos="83490">
                  <a:srgbClr val="A9ACB0"/>
                </a:gs>
                <a:gs pos="100000">
                  <a:srgbClr val="464847"/>
                </a:gs>
              </a:gsLst>
              <a:lin ang="16200038" scaled="0"/>
            </a:gradFill>
            <a:ln>
              <a:noFill/>
            </a:ln>
          </p:spPr>
          <p:txBody>
            <a:bodyPr spcFirstLastPara="1" wrap="square" lIns="45700" tIns="45700" rIns="45700"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r>
                <a:rPr lang="de-CH" sz="18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63" name="Google Shape;163;p19"/>
            <p:cNvSpPr/>
            <p:nvPr/>
          </p:nvSpPr>
          <p:spPr>
            <a:xfrm>
              <a:off x="864187" y="52284"/>
              <a:ext cx="7542914" cy="4992624"/>
            </a:xfrm>
            <a:custGeom>
              <a:avLst/>
              <a:gdLst/>
              <a:ahLst/>
              <a:cxnLst/>
              <a:rect l="l" t="t" r="r" b="b"/>
              <a:pathLst>
                <a:path w="21597" h="21600" extrusionOk="0">
                  <a:moveTo>
                    <a:pt x="21081" y="0"/>
                  </a:moveTo>
                  <a:lnTo>
                    <a:pt x="519" y="0"/>
                  </a:lnTo>
                  <a:cubicBezTo>
                    <a:pt x="236" y="0"/>
                    <a:pt x="0" y="351"/>
                    <a:pt x="0" y="787"/>
                  </a:cubicBezTo>
                  <a:lnTo>
                    <a:pt x="0" y="21061"/>
                  </a:lnTo>
                  <a:cubicBezTo>
                    <a:pt x="0" y="21359"/>
                    <a:pt x="161" y="21600"/>
                    <a:pt x="356" y="21600"/>
                  </a:cubicBezTo>
                  <a:lnTo>
                    <a:pt x="21242" y="21600"/>
                  </a:lnTo>
                  <a:cubicBezTo>
                    <a:pt x="21437" y="21600"/>
                    <a:pt x="21597" y="21359"/>
                    <a:pt x="21597" y="21061"/>
                  </a:cubicBezTo>
                  <a:lnTo>
                    <a:pt x="21597" y="782"/>
                  </a:lnTo>
                  <a:cubicBezTo>
                    <a:pt x="21600" y="351"/>
                    <a:pt x="21366" y="0"/>
                    <a:pt x="21081" y="0"/>
                  </a:cubicBezTo>
                </a:path>
              </a:pathLst>
            </a:custGeom>
            <a:solidFill>
              <a:srgbClr val="181A19"/>
            </a:solidFill>
            <a:ln>
              <a:noFill/>
            </a:ln>
          </p:spPr>
          <p:txBody>
            <a:bodyPr spcFirstLastPara="1" wrap="square" lIns="45700" tIns="45700" rIns="45700" bIns="45700" anchor="ctr" anchorCtr="0">
              <a:noAutofit/>
            </a:bodyPr>
            <a:lstStyle/>
            <a:p>
              <a:pPr marL="0" marR="0" lvl="0" indent="0" algn="l" rtl="0">
                <a:lnSpc>
                  <a:spcPct val="93000"/>
                </a:lnSpc>
                <a:spcBef>
                  <a:spcPts val="0"/>
                </a:spcBef>
                <a:spcAft>
                  <a:spcPts val="0"/>
                </a:spcAft>
                <a:buClr>
                  <a:srgbClr val="000000"/>
                </a:buClr>
                <a:buSzPts val="4800"/>
                <a:buFont typeface="Arial"/>
                <a:buNone/>
              </a:pPr>
              <a:endParaRPr sz="4800" b="0" i="0" u="none" strike="noStrike" cap="none">
                <a:solidFill>
                  <a:srgbClr val="0B0C11"/>
                </a:solidFill>
                <a:latin typeface="Carme"/>
                <a:ea typeface="Carme"/>
                <a:cs typeface="Carme"/>
                <a:sym typeface="Carme"/>
              </a:endParaRPr>
            </a:p>
          </p:txBody>
        </p:sp>
        <p:sp>
          <p:nvSpPr>
            <p:cNvPr id="164" name="Google Shape;164;p19"/>
            <p:cNvSpPr/>
            <p:nvPr/>
          </p:nvSpPr>
          <p:spPr>
            <a:xfrm>
              <a:off x="1092113" y="371135"/>
              <a:ext cx="7085610" cy="4464720"/>
            </a:xfrm>
            <a:custGeom>
              <a:avLst/>
              <a:gdLst/>
              <a:ahLst/>
              <a:cxnLst/>
              <a:rect l="l" t="t" r="r" b="b"/>
              <a:pathLst>
                <a:path w="21600" h="21600" extrusionOk="0">
                  <a:moveTo>
                    <a:pt x="10802" y="21600"/>
                  </a:moveTo>
                  <a:lnTo>
                    <a:pt x="0" y="21600"/>
                  </a:lnTo>
                  <a:lnTo>
                    <a:pt x="0" y="0"/>
                  </a:lnTo>
                  <a:lnTo>
                    <a:pt x="21600" y="0"/>
                  </a:lnTo>
                  <a:lnTo>
                    <a:pt x="21600" y="21600"/>
                  </a:lnTo>
                  <a:lnTo>
                    <a:pt x="10802" y="21600"/>
                  </a:lnTo>
                </a:path>
              </a:pathLst>
            </a:custGeom>
            <a:solidFill>
              <a:srgbClr val="3D3D3F"/>
            </a:solidFill>
            <a:ln>
              <a:noFill/>
            </a:ln>
          </p:spPr>
          <p:txBody>
            <a:bodyPr spcFirstLastPara="1" wrap="square" lIns="45700" tIns="45700" rIns="45700" bIns="45700" anchor="ctr" anchorCtr="0">
              <a:noAutofit/>
            </a:bodyPr>
            <a:lstStyle/>
            <a:p>
              <a:pPr marL="0" marR="0" lvl="0" indent="0" algn="l" rtl="0">
                <a:lnSpc>
                  <a:spcPct val="93000"/>
                </a:lnSpc>
                <a:spcBef>
                  <a:spcPts val="0"/>
                </a:spcBef>
                <a:spcAft>
                  <a:spcPts val="0"/>
                </a:spcAft>
                <a:buClr>
                  <a:srgbClr val="000000"/>
                </a:buClr>
                <a:buSzPts val="4800"/>
                <a:buFont typeface="Arial"/>
                <a:buNone/>
              </a:pPr>
              <a:endParaRPr sz="4800" b="0" i="0" u="none" strike="noStrike" cap="none">
                <a:solidFill>
                  <a:srgbClr val="0B0C11"/>
                </a:solidFill>
                <a:latin typeface="Carme"/>
                <a:ea typeface="Carme"/>
                <a:cs typeface="Carme"/>
                <a:sym typeface="Carme"/>
              </a:endParaRPr>
            </a:p>
          </p:txBody>
        </p:sp>
        <p:sp>
          <p:nvSpPr>
            <p:cNvPr id="165" name="Google Shape;165;p19"/>
            <p:cNvSpPr/>
            <p:nvPr/>
          </p:nvSpPr>
          <p:spPr>
            <a:xfrm>
              <a:off x="4607777" y="181472"/>
              <a:ext cx="59508" cy="59562"/>
            </a:xfrm>
            <a:custGeom>
              <a:avLst/>
              <a:gdLst/>
              <a:ahLst/>
              <a:cxnLst/>
              <a:rect l="l" t="t" r="r" b="b"/>
              <a:pathLst>
                <a:path w="21600" h="21600" extrusionOk="0">
                  <a:moveTo>
                    <a:pt x="21600" y="10693"/>
                  </a:moveTo>
                  <a:cubicBezTo>
                    <a:pt x="21600" y="12618"/>
                    <a:pt x="21168" y="14329"/>
                    <a:pt x="20088" y="16040"/>
                  </a:cubicBezTo>
                  <a:cubicBezTo>
                    <a:pt x="19224" y="17750"/>
                    <a:pt x="18144" y="19034"/>
                    <a:pt x="16416" y="20103"/>
                  </a:cubicBezTo>
                  <a:cubicBezTo>
                    <a:pt x="14472" y="20958"/>
                    <a:pt x="12960" y="21600"/>
                    <a:pt x="11016" y="21600"/>
                  </a:cubicBezTo>
                  <a:cubicBezTo>
                    <a:pt x="9072" y="21600"/>
                    <a:pt x="7344" y="20958"/>
                    <a:pt x="5616" y="20103"/>
                  </a:cubicBezTo>
                  <a:cubicBezTo>
                    <a:pt x="3672" y="19034"/>
                    <a:pt x="2376" y="17750"/>
                    <a:pt x="1512" y="16040"/>
                  </a:cubicBezTo>
                  <a:cubicBezTo>
                    <a:pt x="432" y="14329"/>
                    <a:pt x="0" y="12618"/>
                    <a:pt x="0" y="10693"/>
                  </a:cubicBezTo>
                  <a:cubicBezTo>
                    <a:pt x="0" y="8768"/>
                    <a:pt x="432" y="7057"/>
                    <a:pt x="1512" y="5347"/>
                  </a:cubicBezTo>
                  <a:cubicBezTo>
                    <a:pt x="2376" y="3636"/>
                    <a:pt x="3672" y="2352"/>
                    <a:pt x="5616" y="1497"/>
                  </a:cubicBezTo>
                  <a:cubicBezTo>
                    <a:pt x="7344" y="428"/>
                    <a:pt x="9072" y="0"/>
                    <a:pt x="11016" y="0"/>
                  </a:cubicBezTo>
                  <a:cubicBezTo>
                    <a:pt x="12960" y="0"/>
                    <a:pt x="14472" y="428"/>
                    <a:pt x="16416" y="1497"/>
                  </a:cubicBezTo>
                  <a:cubicBezTo>
                    <a:pt x="18144" y="2352"/>
                    <a:pt x="19224" y="3636"/>
                    <a:pt x="20088" y="5347"/>
                  </a:cubicBezTo>
                  <a:cubicBezTo>
                    <a:pt x="21168" y="7057"/>
                    <a:pt x="21600" y="8768"/>
                    <a:pt x="21600" y="10693"/>
                  </a:cubicBezTo>
                </a:path>
              </a:pathLst>
            </a:custGeom>
            <a:solidFill>
              <a:srgbClr val="4C4D4B"/>
            </a:solidFill>
            <a:ln>
              <a:noFill/>
            </a:ln>
          </p:spPr>
          <p:txBody>
            <a:bodyPr spcFirstLastPara="1" wrap="square" lIns="45700" tIns="45700" rIns="45700" bIns="45700" anchor="ctr" anchorCtr="0">
              <a:noAutofit/>
            </a:bodyPr>
            <a:lstStyle/>
            <a:p>
              <a:pPr marL="0" marR="0" lvl="0" indent="0" algn="l" rtl="0">
                <a:lnSpc>
                  <a:spcPct val="93000"/>
                </a:lnSpc>
                <a:spcBef>
                  <a:spcPts val="0"/>
                </a:spcBef>
                <a:spcAft>
                  <a:spcPts val="0"/>
                </a:spcAft>
                <a:buClr>
                  <a:srgbClr val="000000"/>
                </a:buClr>
                <a:buSzPts val="4800"/>
                <a:buFont typeface="Arial"/>
                <a:buNone/>
              </a:pPr>
              <a:endParaRPr sz="4800" b="0" i="0" u="none" strike="noStrike" cap="none">
                <a:solidFill>
                  <a:srgbClr val="0B0C11"/>
                </a:solidFill>
                <a:latin typeface="Carme"/>
                <a:ea typeface="Carme"/>
                <a:cs typeface="Carme"/>
                <a:sym typeface="Carme"/>
              </a:endParaRPr>
            </a:p>
          </p:txBody>
        </p:sp>
        <p:sp>
          <p:nvSpPr>
            <p:cNvPr id="166" name="Google Shape;166;p19"/>
            <p:cNvSpPr/>
            <p:nvPr/>
          </p:nvSpPr>
          <p:spPr>
            <a:xfrm>
              <a:off x="4607777" y="191566"/>
              <a:ext cx="46440" cy="45313"/>
            </a:xfrm>
            <a:custGeom>
              <a:avLst/>
              <a:gdLst/>
              <a:ahLst/>
              <a:cxnLst/>
              <a:rect l="l" t="t" r="r" b="b"/>
              <a:pathLst>
                <a:path w="21600" h="21076" extrusionOk="0">
                  <a:moveTo>
                    <a:pt x="0" y="12380"/>
                  </a:moveTo>
                  <a:cubicBezTo>
                    <a:pt x="0" y="13502"/>
                    <a:pt x="0" y="14624"/>
                    <a:pt x="831" y="16588"/>
                  </a:cubicBezTo>
                  <a:cubicBezTo>
                    <a:pt x="3046" y="19393"/>
                    <a:pt x="6646" y="21076"/>
                    <a:pt x="9969" y="21076"/>
                  </a:cubicBezTo>
                  <a:cubicBezTo>
                    <a:pt x="16338" y="21076"/>
                    <a:pt x="21600" y="16027"/>
                    <a:pt x="21600" y="10136"/>
                  </a:cubicBezTo>
                  <a:cubicBezTo>
                    <a:pt x="21600" y="5928"/>
                    <a:pt x="19385" y="1720"/>
                    <a:pt x="15785" y="37"/>
                  </a:cubicBezTo>
                  <a:cubicBezTo>
                    <a:pt x="15231" y="37"/>
                    <a:pt x="14123" y="37"/>
                    <a:pt x="13569" y="37"/>
                  </a:cubicBezTo>
                  <a:cubicBezTo>
                    <a:pt x="5815" y="-524"/>
                    <a:pt x="0" y="5367"/>
                    <a:pt x="0" y="12380"/>
                  </a:cubicBezTo>
                </a:path>
              </a:pathLst>
            </a:custGeom>
            <a:solidFill>
              <a:srgbClr val="0E0D0C"/>
            </a:solidFill>
            <a:ln>
              <a:noFill/>
            </a:ln>
          </p:spPr>
          <p:txBody>
            <a:bodyPr spcFirstLastPara="1" wrap="square" lIns="45700" tIns="45700" rIns="45700" bIns="45700" anchor="ctr" anchorCtr="0">
              <a:noAutofit/>
            </a:bodyPr>
            <a:lstStyle/>
            <a:p>
              <a:pPr marL="0" marR="0" lvl="0" indent="0" algn="l" rtl="0">
                <a:lnSpc>
                  <a:spcPct val="93000"/>
                </a:lnSpc>
                <a:spcBef>
                  <a:spcPts val="0"/>
                </a:spcBef>
                <a:spcAft>
                  <a:spcPts val="0"/>
                </a:spcAft>
                <a:buClr>
                  <a:srgbClr val="000000"/>
                </a:buClr>
                <a:buSzPts val="4800"/>
                <a:buFont typeface="Arial"/>
                <a:buNone/>
              </a:pPr>
              <a:endParaRPr sz="4800" b="0" i="0" u="none" strike="noStrike" cap="none">
                <a:solidFill>
                  <a:srgbClr val="0B0C11"/>
                </a:solidFill>
                <a:latin typeface="Carme"/>
                <a:ea typeface="Carme"/>
                <a:cs typeface="Carme"/>
                <a:sym typeface="Carme"/>
              </a:endParaRPr>
            </a:p>
          </p:txBody>
        </p:sp>
      </p:grpSp>
      <p:pic>
        <p:nvPicPr>
          <p:cNvPr id="167" name="Google Shape;167;p19"/>
          <p:cNvPicPr preferRelativeResize="0"/>
          <p:nvPr/>
        </p:nvPicPr>
        <p:blipFill rotWithShape="1">
          <a:blip r:embed="rId3">
            <a:alphaModFix/>
          </a:blip>
          <a:srcRect t="6267" b="13482"/>
          <a:stretch/>
        </p:blipFill>
        <p:spPr>
          <a:xfrm>
            <a:off x="5186020" y="1989954"/>
            <a:ext cx="6263201" cy="3943961"/>
          </a:xfrm>
          <a:prstGeom prst="rect">
            <a:avLst/>
          </a:prstGeom>
          <a:noFill/>
          <a:ln>
            <a:noFill/>
          </a:ln>
        </p:spPr>
      </p:pic>
      <p:sp>
        <p:nvSpPr>
          <p:cNvPr id="168" name="Google Shape;168;p19"/>
          <p:cNvSpPr txBox="1"/>
          <p:nvPr/>
        </p:nvSpPr>
        <p:spPr>
          <a:xfrm>
            <a:off x="1054225" y="1664575"/>
            <a:ext cx="3628800" cy="36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CH"/>
              <a:t>Aktuelle Plattformen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0"/>
          <p:cNvSpPr txBox="1">
            <a:spLocks noGrp="1"/>
          </p:cNvSpPr>
          <p:nvPr>
            <p:ph type="title"/>
          </p:nvPr>
        </p:nvSpPr>
        <p:spPr>
          <a:xfrm>
            <a:off x="1045522" y="1989950"/>
            <a:ext cx="36462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de-CH" b="1" dirty="0" err="1">
                <a:latin typeface="Arial"/>
                <a:ea typeface="Arial"/>
                <a:cs typeface="Arial"/>
                <a:sym typeface="Arial"/>
              </a:rPr>
              <a:t>sentenze</a:t>
            </a:r>
            <a:br>
              <a:rPr lang="de-CH" b="1" dirty="0">
                <a:latin typeface="Arial"/>
                <a:ea typeface="Arial"/>
                <a:cs typeface="Arial"/>
                <a:sym typeface="Arial"/>
              </a:rPr>
            </a:br>
            <a:r>
              <a:rPr lang="de-CH" b="1" dirty="0">
                <a:latin typeface="Arial"/>
                <a:ea typeface="Arial"/>
                <a:cs typeface="Arial"/>
                <a:sym typeface="Arial"/>
              </a:rPr>
              <a:t>parita.ch</a:t>
            </a:r>
            <a:endParaRPr b="1" dirty="0">
              <a:latin typeface="Arial"/>
              <a:ea typeface="Arial"/>
              <a:cs typeface="Arial"/>
              <a:sym typeface="Arial"/>
            </a:endParaRPr>
          </a:p>
        </p:txBody>
      </p:sp>
      <p:sp>
        <p:nvSpPr>
          <p:cNvPr id="175" name="Google Shape;175;p20"/>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de-CH"/>
              <a:t>8</a:t>
            </a:fld>
            <a:endParaRPr/>
          </a:p>
        </p:txBody>
      </p:sp>
      <p:grpSp>
        <p:nvGrpSpPr>
          <p:cNvPr id="176" name="Google Shape;176;p20"/>
          <p:cNvGrpSpPr/>
          <p:nvPr/>
        </p:nvGrpSpPr>
        <p:grpSpPr>
          <a:xfrm>
            <a:off x="4223875" y="1676576"/>
            <a:ext cx="8241469" cy="4697418"/>
            <a:chOff x="0" y="0"/>
            <a:chExt cx="9321874" cy="5322853"/>
          </a:xfrm>
        </p:grpSpPr>
        <p:sp>
          <p:nvSpPr>
            <p:cNvPr id="177" name="Google Shape;177;p20"/>
            <p:cNvSpPr/>
            <p:nvPr/>
          </p:nvSpPr>
          <p:spPr>
            <a:xfrm>
              <a:off x="840659" y="26142"/>
              <a:ext cx="7591158" cy="5141610"/>
            </a:xfrm>
            <a:custGeom>
              <a:avLst/>
              <a:gdLst/>
              <a:ahLst/>
              <a:cxnLst/>
              <a:rect l="l" t="t" r="r" b="b"/>
              <a:pathLst>
                <a:path w="21600" h="21600" extrusionOk="0">
                  <a:moveTo>
                    <a:pt x="0" y="21077"/>
                  </a:moveTo>
                  <a:lnTo>
                    <a:pt x="0" y="869"/>
                  </a:lnTo>
                  <a:cubicBezTo>
                    <a:pt x="0" y="388"/>
                    <a:pt x="263" y="0"/>
                    <a:pt x="589" y="0"/>
                  </a:cubicBezTo>
                  <a:lnTo>
                    <a:pt x="21013" y="0"/>
                  </a:lnTo>
                  <a:cubicBezTo>
                    <a:pt x="21335" y="0"/>
                    <a:pt x="21600" y="388"/>
                    <a:pt x="21600" y="869"/>
                  </a:cubicBezTo>
                  <a:lnTo>
                    <a:pt x="21600" y="21077"/>
                  </a:lnTo>
                  <a:cubicBezTo>
                    <a:pt x="21600" y="21363"/>
                    <a:pt x="21441" y="21600"/>
                    <a:pt x="21247" y="21600"/>
                  </a:cubicBezTo>
                  <a:lnTo>
                    <a:pt x="354" y="21600"/>
                  </a:lnTo>
                  <a:cubicBezTo>
                    <a:pt x="157" y="21600"/>
                    <a:pt x="0" y="21371"/>
                    <a:pt x="0" y="21077"/>
                  </a:cubicBezTo>
                </a:path>
              </a:pathLst>
            </a:custGeom>
            <a:solidFill>
              <a:srgbClr val="333333"/>
            </a:solidFill>
            <a:ln>
              <a:noFill/>
            </a:ln>
          </p:spPr>
          <p:txBody>
            <a:bodyPr spcFirstLastPara="1" wrap="square" lIns="45700" tIns="45700" rIns="45700" bIns="45700" anchor="ctr" anchorCtr="0">
              <a:noAutofit/>
            </a:bodyPr>
            <a:lstStyle/>
            <a:p>
              <a:pPr marL="0" marR="0" lvl="0" indent="0" algn="l" rtl="0">
                <a:lnSpc>
                  <a:spcPct val="93000"/>
                </a:lnSpc>
                <a:spcBef>
                  <a:spcPts val="0"/>
                </a:spcBef>
                <a:spcAft>
                  <a:spcPts val="0"/>
                </a:spcAft>
                <a:buClr>
                  <a:srgbClr val="000000"/>
                </a:buClr>
                <a:buSzPts val="4800"/>
                <a:buFont typeface="Arial"/>
                <a:buNone/>
              </a:pPr>
              <a:endParaRPr sz="4800" b="0" i="0" u="none" strike="noStrike" cap="none">
                <a:solidFill>
                  <a:srgbClr val="0B0C11"/>
                </a:solidFill>
                <a:latin typeface="Carme"/>
                <a:ea typeface="Carme"/>
                <a:cs typeface="Carme"/>
                <a:sym typeface="Carme"/>
              </a:endParaRPr>
            </a:p>
          </p:txBody>
        </p:sp>
        <p:sp>
          <p:nvSpPr>
            <p:cNvPr id="178" name="Google Shape;178;p20"/>
            <p:cNvSpPr/>
            <p:nvPr/>
          </p:nvSpPr>
          <p:spPr>
            <a:xfrm>
              <a:off x="824973" y="0"/>
              <a:ext cx="7622532" cy="5186052"/>
            </a:xfrm>
            <a:custGeom>
              <a:avLst/>
              <a:gdLst/>
              <a:ahLst/>
              <a:cxnLst/>
              <a:rect l="l" t="t" r="r" b="b"/>
              <a:pathLst>
                <a:path w="21600" h="21600" extrusionOk="0">
                  <a:moveTo>
                    <a:pt x="21212" y="21600"/>
                  </a:moveTo>
                  <a:lnTo>
                    <a:pt x="388" y="21600"/>
                  </a:lnTo>
                  <a:cubicBezTo>
                    <a:pt x="193" y="21600"/>
                    <a:pt x="0" y="21316"/>
                    <a:pt x="0" y="21030"/>
                  </a:cubicBezTo>
                  <a:lnTo>
                    <a:pt x="0" y="872"/>
                  </a:lnTo>
                  <a:cubicBezTo>
                    <a:pt x="0" y="390"/>
                    <a:pt x="299" y="0"/>
                    <a:pt x="627" y="0"/>
                  </a:cubicBezTo>
                  <a:lnTo>
                    <a:pt x="20972" y="0"/>
                  </a:lnTo>
                  <a:cubicBezTo>
                    <a:pt x="21299" y="0"/>
                    <a:pt x="21600" y="390"/>
                    <a:pt x="21600" y="872"/>
                  </a:cubicBezTo>
                  <a:lnTo>
                    <a:pt x="21600" y="21030"/>
                  </a:lnTo>
                  <a:cubicBezTo>
                    <a:pt x="21600" y="21316"/>
                    <a:pt x="21409" y="21600"/>
                    <a:pt x="21212" y="21600"/>
                  </a:cubicBezTo>
                  <a:close/>
                  <a:moveTo>
                    <a:pt x="405" y="21523"/>
                  </a:moveTo>
                  <a:lnTo>
                    <a:pt x="21194" y="21523"/>
                  </a:lnTo>
                  <a:cubicBezTo>
                    <a:pt x="21388" y="21523"/>
                    <a:pt x="21546" y="21289"/>
                    <a:pt x="21546" y="21005"/>
                  </a:cubicBezTo>
                  <a:lnTo>
                    <a:pt x="21546" y="975"/>
                  </a:lnTo>
                  <a:cubicBezTo>
                    <a:pt x="21546" y="509"/>
                    <a:pt x="21289" y="131"/>
                    <a:pt x="20972" y="131"/>
                  </a:cubicBezTo>
                  <a:lnTo>
                    <a:pt x="627" y="131"/>
                  </a:lnTo>
                  <a:cubicBezTo>
                    <a:pt x="311" y="131"/>
                    <a:pt x="54" y="509"/>
                    <a:pt x="54" y="975"/>
                  </a:cubicBezTo>
                  <a:lnTo>
                    <a:pt x="54" y="21005"/>
                  </a:lnTo>
                  <a:cubicBezTo>
                    <a:pt x="54" y="21289"/>
                    <a:pt x="212" y="21523"/>
                    <a:pt x="405" y="21523"/>
                  </a:cubicBezTo>
                  <a:close/>
                </a:path>
              </a:pathLst>
            </a:custGeom>
            <a:solidFill>
              <a:srgbClr val="696A6D"/>
            </a:solidFill>
            <a:ln>
              <a:noFill/>
            </a:ln>
          </p:spPr>
          <p:txBody>
            <a:bodyPr spcFirstLastPara="1" wrap="square" lIns="45700" tIns="45700" rIns="45700" bIns="45700" anchor="ctr" anchorCtr="0">
              <a:noAutofit/>
            </a:bodyPr>
            <a:lstStyle/>
            <a:p>
              <a:pPr marL="0" marR="0" lvl="0" indent="0" algn="l" rtl="0">
                <a:lnSpc>
                  <a:spcPct val="93000"/>
                </a:lnSpc>
                <a:spcBef>
                  <a:spcPts val="0"/>
                </a:spcBef>
                <a:spcAft>
                  <a:spcPts val="0"/>
                </a:spcAft>
                <a:buClr>
                  <a:srgbClr val="000000"/>
                </a:buClr>
                <a:buSzPts val="4800"/>
                <a:buFont typeface="Arial"/>
                <a:buNone/>
              </a:pPr>
              <a:endParaRPr sz="4800" b="0" i="0" u="none" strike="noStrike" cap="none">
                <a:solidFill>
                  <a:srgbClr val="0B0C11"/>
                </a:solidFill>
                <a:latin typeface="Carme"/>
                <a:ea typeface="Carme"/>
                <a:cs typeface="Carme"/>
                <a:sym typeface="Carme"/>
              </a:endParaRPr>
            </a:p>
          </p:txBody>
        </p:sp>
        <p:grpSp>
          <p:nvGrpSpPr>
            <p:cNvPr id="179" name="Google Shape;179;p20"/>
            <p:cNvGrpSpPr/>
            <p:nvPr/>
          </p:nvGrpSpPr>
          <p:grpSpPr>
            <a:xfrm>
              <a:off x="0" y="5146912"/>
              <a:ext cx="9321841" cy="120600"/>
              <a:chOff x="0" y="0"/>
              <a:chExt cx="9321841" cy="120600"/>
            </a:xfrm>
          </p:grpSpPr>
          <p:sp>
            <p:nvSpPr>
              <p:cNvPr id="180" name="Google Shape;180;p20"/>
              <p:cNvSpPr/>
              <p:nvPr/>
            </p:nvSpPr>
            <p:spPr>
              <a:xfrm>
                <a:off x="0" y="0"/>
                <a:ext cx="4663500" cy="120600"/>
              </a:xfrm>
              <a:prstGeom prst="rect">
                <a:avLst/>
              </a:prstGeom>
              <a:gradFill>
                <a:gsLst>
                  <a:gs pos="0">
                    <a:srgbClr val="464847"/>
                  </a:gs>
                  <a:gs pos="1080">
                    <a:srgbClr val="3B4142"/>
                  </a:gs>
                  <a:gs pos="1410">
                    <a:srgbClr val="727679"/>
                  </a:gs>
                  <a:gs pos="1680">
                    <a:srgbClr val="A9ACB0"/>
                  </a:gs>
                  <a:gs pos="3440">
                    <a:srgbClr val="787B80"/>
                  </a:gs>
                  <a:gs pos="5319">
                    <a:srgbClr val="484B4F"/>
                  </a:gs>
                  <a:gs pos="13480">
                    <a:srgbClr val="5C5E63"/>
                  </a:gs>
                  <a:gs pos="20450">
                    <a:srgbClr val="717276"/>
                  </a:gs>
                  <a:gs pos="38330">
                    <a:srgbClr val="818287"/>
                  </a:gs>
                  <a:gs pos="62239">
                    <a:srgbClr val="929397"/>
                  </a:gs>
                  <a:gs pos="100000">
                    <a:srgbClr val="929397"/>
                  </a:gs>
                </a:gsLst>
                <a:lin ang="0"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Light"/>
                  <a:buNone/>
                </a:pPr>
                <a:r>
                  <a:rPr lang="de-CH" sz="2400" b="0" i="0" u="none" strike="noStrike" cap="none">
                    <a:solidFill>
                      <a:srgbClr val="FFFFFF"/>
                    </a:solidFill>
                    <a:latin typeface="Helvetica Neue Light"/>
                    <a:ea typeface="Helvetica Neue Light"/>
                    <a:cs typeface="Helvetica Neue Light"/>
                    <a:sym typeface="Helvetica Neue Light"/>
                  </a:rPr>
                  <a:t> </a:t>
                </a:r>
                <a:endParaRPr sz="1400" b="0" i="0" u="none" strike="noStrike" cap="none">
                  <a:solidFill>
                    <a:srgbClr val="000000"/>
                  </a:solidFill>
                  <a:latin typeface="Arial"/>
                  <a:ea typeface="Arial"/>
                  <a:cs typeface="Arial"/>
                  <a:sym typeface="Arial"/>
                </a:endParaRPr>
              </a:p>
            </p:txBody>
          </p:sp>
          <p:sp>
            <p:nvSpPr>
              <p:cNvPr id="181" name="Google Shape;181;p20"/>
              <p:cNvSpPr/>
              <p:nvPr/>
            </p:nvSpPr>
            <p:spPr>
              <a:xfrm>
                <a:off x="4658341" y="0"/>
                <a:ext cx="4663500" cy="120600"/>
              </a:xfrm>
              <a:prstGeom prst="rect">
                <a:avLst/>
              </a:prstGeom>
              <a:gradFill>
                <a:gsLst>
                  <a:gs pos="0">
                    <a:srgbClr val="464847"/>
                  </a:gs>
                  <a:gs pos="1080">
                    <a:srgbClr val="3B4142"/>
                  </a:gs>
                  <a:gs pos="1410">
                    <a:srgbClr val="727679"/>
                  </a:gs>
                  <a:gs pos="1680">
                    <a:srgbClr val="A9ACB0"/>
                  </a:gs>
                  <a:gs pos="3440">
                    <a:srgbClr val="787B80"/>
                  </a:gs>
                  <a:gs pos="5319">
                    <a:srgbClr val="484B4F"/>
                  </a:gs>
                  <a:gs pos="13480">
                    <a:srgbClr val="5C5E63"/>
                  </a:gs>
                  <a:gs pos="20450">
                    <a:srgbClr val="717276"/>
                  </a:gs>
                  <a:gs pos="38330">
                    <a:srgbClr val="818287"/>
                  </a:gs>
                  <a:gs pos="62239">
                    <a:srgbClr val="929397"/>
                  </a:gs>
                  <a:gs pos="100000">
                    <a:srgbClr val="929397"/>
                  </a:gs>
                </a:gsLst>
                <a:lin ang="10800025"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Light"/>
                  <a:buNone/>
                </a:pPr>
                <a:r>
                  <a:rPr lang="de-CH" sz="2400" b="0" i="0" u="none" strike="noStrike" cap="none">
                    <a:solidFill>
                      <a:srgbClr val="FFFFFF"/>
                    </a:solidFill>
                    <a:latin typeface="Helvetica Neue Light"/>
                    <a:ea typeface="Helvetica Neue Light"/>
                    <a:cs typeface="Helvetica Neue Light"/>
                    <a:sym typeface="Helvetica Neue Light"/>
                  </a:rPr>
                  <a:t> </a:t>
                </a:r>
                <a:endParaRPr sz="1400" b="0" i="0" u="none" strike="noStrike" cap="none">
                  <a:solidFill>
                    <a:srgbClr val="000000"/>
                  </a:solidFill>
                  <a:latin typeface="Arial"/>
                  <a:ea typeface="Arial"/>
                  <a:cs typeface="Arial"/>
                  <a:sym typeface="Arial"/>
                </a:endParaRPr>
              </a:p>
            </p:txBody>
          </p:sp>
        </p:grpSp>
        <p:sp>
          <p:nvSpPr>
            <p:cNvPr id="182" name="Google Shape;182;p20"/>
            <p:cNvSpPr/>
            <p:nvPr/>
          </p:nvSpPr>
          <p:spPr>
            <a:xfrm>
              <a:off x="4020581" y="5148450"/>
              <a:ext cx="1267326" cy="75222"/>
            </a:xfrm>
            <a:custGeom>
              <a:avLst/>
              <a:gdLst/>
              <a:ahLst/>
              <a:cxnLst/>
              <a:rect l="l" t="t" r="r" b="b"/>
              <a:pathLst>
                <a:path w="21600" h="21600" extrusionOk="0">
                  <a:moveTo>
                    <a:pt x="0" y="0"/>
                  </a:moveTo>
                  <a:lnTo>
                    <a:pt x="0" y="10800"/>
                  </a:lnTo>
                  <a:cubicBezTo>
                    <a:pt x="0" y="16971"/>
                    <a:pt x="384" y="21600"/>
                    <a:pt x="828" y="21600"/>
                  </a:cubicBezTo>
                  <a:lnTo>
                    <a:pt x="20772" y="21600"/>
                  </a:lnTo>
                  <a:cubicBezTo>
                    <a:pt x="21236" y="21600"/>
                    <a:pt x="21600" y="16971"/>
                    <a:pt x="21600" y="10800"/>
                  </a:cubicBezTo>
                  <a:lnTo>
                    <a:pt x="21600" y="0"/>
                  </a:lnTo>
                  <a:lnTo>
                    <a:pt x="0" y="0"/>
                  </a:lnTo>
                </a:path>
              </a:pathLst>
            </a:custGeom>
            <a:gradFill>
              <a:gsLst>
                <a:gs pos="0">
                  <a:srgbClr val="24282B"/>
                </a:gs>
                <a:gs pos="3820">
                  <a:srgbClr val="46494C"/>
                </a:gs>
                <a:gs pos="9340">
                  <a:srgbClr val="696A6D"/>
                </a:gs>
                <a:gs pos="49860">
                  <a:srgbClr val="727376"/>
                </a:gs>
                <a:gs pos="92720">
                  <a:srgbClr val="696A6D"/>
                </a:gs>
                <a:gs pos="100000">
                  <a:srgbClr val="24282B"/>
                </a:gs>
              </a:gsLst>
              <a:lin ang="0" scaled="0"/>
            </a:gradFill>
            <a:ln>
              <a:noFill/>
            </a:ln>
          </p:spPr>
          <p:txBody>
            <a:bodyPr spcFirstLastPara="1" wrap="square" lIns="45700" tIns="45700" rIns="45700" bIns="45700" anchor="ctr" anchorCtr="0">
              <a:noAutofit/>
            </a:bodyPr>
            <a:lstStyle/>
            <a:p>
              <a:pPr marL="0" marR="0" lvl="0" indent="0" algn="l" rtl="0">
                <a:lnSpc>
                  <a:spcPct val="93000"/>
                </a:lnSpc>
                <a:spcBef>
                  <a:spcPts val="0"/>
                </a:spcBef>
                <a:spcAft>
                  <a:spcPts val="0"/>
                </a:spcAft>
                <a:buClr>
                  <a:srgbClr val="000000"/>
                </a:buClr>
                <a:buSzPts val="4800"/>
                <a:buFont typeface="Arial"/>
                <a:buNone/>
              </a:pPr>
              <a:endParaRPr sz="4800" b="0" i="0" u="none" strike="noStrike" cap="none">
                <a:solidFill>
                  <a:srgbClr val="0B0C11"/>
                </a:solidFill>
                <a:latin typeface="Carme"/>
                <a:ea typeface="Carme"/>
                <a:cs typeface="Carme"/>
                <a:sym typeface="Carme"/>
              </a:endParaRPr>
            </a:p>
          </p:txBody>
        </p:sp>
        <p:sp>
          <p:nvSpPr>
            <p:cNvPr id="183" name="Google Shape;183;p20"/>
            <p:cNvSpPr/>
            <p:nvPr/>
          </p:nvSpPr>
          <p:spPr>
            <a:xfrm>
              <a:off x="4173" y="5264155"/>
              <a:ext cx="9317701" cy="58698"/>
            </a:xfrm>
            <a:custGeom>
              <a:avLst/>
              <a:gdLst/>
              <a:ahLst/>
              <a:cxnLst/>
              <a:rect l="l" t="t" r="r" b="b"/>
              <a:pathLst>
                <a:path w="21598" h="21600" extrusionOk="0">
                  <a:moveTo>
                    <a:pt x="20352" y="21600"/>
                  </a:moveTo>
                  <a:cubicBezTo>
                    <a:pt x="13789" y="21600"/>
                    <a:pt x="7801" y="21600"/>
                    <a:pt x="1239" y="21600"/>
                  </a:cubicBezTo>
                  <a:cubicBezTo>
                    <a:pt x="815" y="17280"/>
                    <a:pt x="193" y="5451"/>
                    <a:pt x="3" y="720"/>
                  </a:cubicBezTo>
                  <a:cubicBezTo>
                    <a:pt x="-1" y="720"/>
                    <a:pt x="-1" y="0"/>
                    <a:pt x="3" y="0"/>
                  </a:cubicBezTo>
                  <a:cubicBezTo>
                    <a:pt x="7200" y="0"/>
                    <a:pt x="14398" y="0"/>
                    <a:pt x="21596" y="0"/>
                  </a:cubicBezTo>
                  <a:cubicBezTo>
                    <a:pt x="21599" y="0"/>
                    <a:pt x="21599" y="411"/>
                    <a:pt x="21596" y="720"/>
                  </a:cubicBezTo>
                  <a:cubicBezTo>
                    <a:pt x="21510" y="4114"/>
                    <a:pt x="20891" y="19851"/>
                    <a:pt x="20352" y="21600"/>
                  </a:cubicBezTo>
                </a:path>
              </a:pathLst>
            </a:custGeom>
            <a:gradFill>
              <a:gsLst>
                <a:gs pos="0">
                  <a:srgbClr val="3B4142"/>
                </a:gs>
                <a:gs pos="18810">
                  <a:srgbClr val="63686B"/>
                </a:gs>
                <a:gs pos="35320">
                  <a:srgbClr val="8B8F93"/>
                </a:gs>
                <a:gs pos="54079">
                  <a:srgbClr val="9A9DA2"/>
                </a:gs>
                <a:gs pos="83490">
                  <a:srgbClr val="A9ACB0"/>
                </a:gs>
                <a:gs pos="100000">
                  <a:srgbClr val="464847"/>
                </a:gs>
              </a:gsLst>
              <a:lin ang="16200038" scaled="0"/>
            </a:gradFill>
            <a:ln>
              <a:noFill/>
            </a:ln>
          </p:spPr>
          <p:txBody>
            <a:bodyPr spcFirstLastPara="1" wrap="square" lIns="45700" tIns="45700" rIns="45700"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r>
                <a:rPr lang="de-CH" sz="18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84" name="Google Shape;184;p20"/>
            <p:cNvSpPr/>
            <p:nvPr/>
          </p:nvSpPr>
          <p:spPr>
            <a:xfrm>
              <a:off x="864187" y="52284"/>
              <a:ext cx="7542914" cy="4992624"/>
            </a:xfrm>
            <a:custGeom>
              <a:avLst/>
              <a:gdLst/>
              <a:ahLst/>
              <a:cxnLst/>
              <a:rect l="l" t="t" r="r" b="b"/>
              <a:pathLst>
                <a:path w="21597" h="21600" extrusionOk="0">
                  <a:moveTo>
                    <a:pt x="21081" y="0"/>
                  </a:moveTo>
                  <a:lnTo>
                    <a:pt x="519" y="0"/>
                  </a:lnTo>
                  <a:cubicBezTo>
                    <a:pt x="236" y="0"/>
                    <a:pt x="0" y="351"/>
                    <a:pt x="0" y="787"/>
                  </a:cubicBezTo>
                  <a:lnTo>
                    <a:pt x="0" y="21061"/>
                  </a:lnTo>
                  <a:cubicBezTo>
                    <a:pt x="0" y="21359"/>
                    <a:pt x="161" y="21600"/>
                    <a:pt x="356" y="21600"/>
                  </a:cubicBezTo>
                  <a:lnTo>
                    <a:pt x="21242" y="21600"/>
                  </a:lnTo>
                  <a:cubicBezTo>
                    <a:pt x="21437" y="21600"/>
                    <a:pt x="21597" y="21359"/>
                    <a:pt x="21597" y="21061"/>
                  </a:cubicBezTo>
                  <a:lnTo>
                    <a:pt x="21597" y="782"/>
                  </a:lnTo>
                  <a:cubicBezTo>
                    <a:pt x="21600" y="351"/>
                    <a:pt x="21366" y="0"/>
                    <a:pt x="21081" y="0"/>
                  </a:cubicBezTo>
                </a:path>
              </a:pathLst>
            </a:custGeom>
            <a:solidFill>
              <a:srgbClr val="181A19"/>
            </a:solidFill>
            <a:ln>
              <a:noFill/>
            </a:ln>
          </p:spPr>
          <p:txBody>
            <a:bodyPr spcFirstLastPara="1" wrap="square" lIns="45700" tIns="45700" rIns="45700" bIns="45700" anchor="ctr" anchorCtr="0">
              <a:noAutofit/>
            </a:bodyPr>
            <a:lstStyle/>
            <a:p>
              <a:pPr marL="0" marR="0" lvl="0" indent="0" algn="l" rtl="0">
                <a:lnSpc>
                  <a:spcPct val="93000"/>
                </a:lnSpc>
                <a:spcBef>
                  <a:spcPts val="0"/>
                </a:spcBef>
                <a:spcAft>
                  <a:spcPts val="0"/>
                </a:spcAft>
                <a:buClr>
                  <a:srgbClr val="000000"/>
                </a:buClr>
                <a:buSzPts val="4800"/>
                <a:buFont typeface="Arial"/>
                <a:buNone/>
              </a:pPr>
              <a:endParaRPr sz="4800" b="0" i="0" u="none" strike="noStrike" cap="none">
                <a:solidFill>
                  <a:srgbClr val="0B0C11"/>
                </a:solidFill>
                <a:latin typeface="Carme"/>
                <a:ea typeface="Carme"/>
                <a:cs typeface="Carme"/>
                <a:sym typeface="Carme"/>
              </a:endParaRPr>
            </a:p>
          </p:txBody>
        </p:sp>
        <p:sp>
          <p:nvSpPr>
            <p:cNvPr id="185" name="Google Shape;185;p20"/>
            <p:cNvSpPr/>
            <p:nvPr/>
          </p:nvSpPr>
          <p:spPr>
            <a:xfrm>
              <a:off x="1092113" y="371135"/>
              <a:ext cx="7085610" cy="4464720"/>
            </a:xfrm>
            <a:custGeom>
              <a:avLst/>
              <a:gdLst/>
              <a:ahLst/>
              <a:cxnLst/>
              <a:rect l="l" t="t" r="r" b="b"/>
              <a:pathLst>
                <a:path w="21600" h="21600" extrusionOk="0">
                  <a:moveTo>
                    <a:pt x="10802" y="21600"/>
                  </a:moveTo>
                  <a:lnTo>
                    <a:pt x="0" y="21600"/>
                  </a:lnTo>
                  <a:lnTo>
                    <a:pt x="0" y="0"/>
                  </a:lnTo>
                  <a:lnTo>
                    <a:pt x="21600" y="0"/>
                  </a:lnTo>
                  <a:lnTo>
                    <a:pt x="21600" y="21600"/>
                  </a:lnTo>
                  <a:lnTo>
                    <a:pt x="10802" y="21600"/>
                  </a:lnTo>
                </a:path>
              </a:pathLst>
            </a:custGeom>
            <a:solidFill>
              <a:srgbClr val="3D3D3F"/>
            </a:solidFill>
            <a:ln>
              <a:noFill/>
            </a:ln>
          </p:spPr>
          <p:txBody>
            <a:bodyPr spcFirstLastPara="1" wrap="square" lIns="45700" tIns="45700" rIns="45700" bIns="45700" anchor="ctr" anchorCtr="0">
              <a:noAutofit/>
            </a:bodyPr>
            <a:lstStyle/>
            <a:p>
              <a:pPr marL="0" marR="0" lvl="0" indent="0" algn="l" rtl="0">
                <a:lnSpc>
                  <a:spcPct val="93000"/>
                </a:lnSpc>
                <a:spcBef>
                  <a:spcPts val="0"/>
                </a:spcBef>
                <a:spcAft>
                  <a:spcPts val="0"/>
                </a:spcAft>
                <a:buClr>
                  <a:srgbClr val="000000"/>
                </a:buClr>
                <a:buSzPts val="4800"/>
                <a:buFont typeface="Arial"/>
                <a:buNone/>
              </a:pPr>
              <a:endParaRPr sz="4800" b="0" i="0" u="none" strike="noStrike" cap="none">
                <a:solidFill>
                  <a:srgbClr val="0B0C11"/>
                </a:solidFill>
                <a:latin typeface="Carme"/>
                <a:ea typeface="Carme"/>
                <a:cs typeface="Carme"/>
                <a:sym typeface="Carme"/>
              </a:endParaRPr>
            </a:p>
          </p:txBody>
        </p:sp>
        <p:sp>
          <p:nvSpPr>
            <p:cNvPr id="186" name="Google Shape;186;p20"/>
            <p:cNvSpPr/>
            <p:nvPr/>
          </p:nvSpPr>
          <p:spPr>
            <a:xfrm>
              <a:off x="4607777" y="181472"/>
              <a:ext cx="59508" cy="59562"/>
            </a:xfrm>
            <a:custGeom>
              <a:avLst/>
              <a:gdLst/>
              <a:ahLst/>
              <a:cxnLst/>
              <a:rect l="l" t="t" r="r" b="b"/>
              <a:pathLst>
                <a:path w="21600" h="21600" extrusionOk="0">
                  <a:moveTo>
                    <a:pt x="21600" y="10693"/>
                  </a:moveTo>
                  <a:cubicBezTo>
                    <a:pt x="21600" y="12618"/>
                    <a:pt x="21168" y="14329"/>
                    <a:pt x="20088" y="16040"/>
                  </a:cubicBezTo>
                  <a:cubicBezTo>
                    <a:pt x="19224" y="17750"/>
                    <a:pt x="18144" y="19034"/>
                    <a:pt x="16416" y="20103"/>
                  </a:cubicBezTo>
                  <a:cubicBezTo>
                    <a:pt x="14472" y="20958"/>
                    <a:pt x="12960" y="21600"/>
                    <a:pt x="11016" y="21600"/>
                  </a:cubicBezTo>
                  <a:cubicBezTo>
                    <a:pt x="9072" y="21600"/>
                    <a:pt x="7344" y="20958"/>
                    <a:pt x="5616" y="20103"/>
                  </a:cubicBezTo>
                  <a:cubicBezTo>
                    <a:pt x="3672" y="19034"/>
                    <a:pt x="2376" y="17750"/>
                    <a:pt x="1512" y="16040"/>
                  </a:cubicBezTo>
                  <a:cubicBezTo>
                    <a:pt x="432" y="14329"/>
                    <a:pt x="0" y="12618"/>
                    <a:pt x="0" y="10693"/>
                  </a:cubicBezTo>
                  <a:cubicBezTo>
                    <a:pt x="0" y="8768"/>
                    <a:pt x="432" y="7057"/>
                    <a:pt x="1512" y="5347"/>
                  </a:cubicBezTo>
                  <a:cubicBezTo>
                    <a:pt x="2376" y="3636"/>
                    <a:pt x="3672" y="2352"/>
                    <a:pt x="5616" y="1497"/>
                  </a:cubicBezTo>
                  <a:cubicBezTo>
                    <a:pt x="7344" y="428"/>
                    <a:pt x="9072" y="0"/>
                    <a:pt x="11016" y="0"/>
                  </a:cubicBezTo>
                  <a:cubicBezTo>
                    <a:pt x="12960" y="0"/>
                    <a:pt x="14472" y="428"/>
                    <a:pt x="16416" y="1497"/>
                  </a:cubicBezTo>
                  <a:cubicBezTo>
                    <a:pt x="18144" y="2352"/>
                    <a:pt x="19224" y="3636"/>
                    <a:pt x="20088" y="5347"/>
                  </a:cubicBezTo>
                  <a:cubicBezTo>
                    <a:pt x="21168" y="7057"/>
                    <a:pt x="21600" y="8768"/>
                    <a:pt x="21600" y="10693"/>
                  </a:cubicBezTo>
                </a:path>
              </a:pathLst>
            </a:custGeom>
            <a:solidFill>
              <a:srgbClr val="4C4D4B"/>
            </a:solidFill>
            <a:ln>
              <a:noFill/>
            </a:ln>
          </p:spPr>
          <p:txBody>
            <a:bodyPr spcFirstLastPara="1" wrap="square" lIns="45700" tIns="45700" rIns="45700" bIns="45700" anchor="ctr" anchorCtr="0">
              <a:noAutofit/>
            </a:bodyPr>
            <a:lstStyle/>
            <a:p>
              <a:pPr marL="0" marR="0" lvl="0" indent="0" algn="l" rtl="0">
                <a:lnSpc>
                  <a:spcPct val="93000"/>
                </a:lnSpc>
                <a:spcBef>
                  <a:spcPts val="0"/>
                </a:spcBef>
                <a:spcAft>
                  <a:spcPts val="0"/>
                </a:spcAft>
                <a:buClr>
                  <a:srgbClr val="000000"/>
                </a:buClr>
                <a:buSzPts val="4800"/>
                <a:buFont typeface="Arial"/>
                <a:buNone/>
              </a:pPr>
              <a:endParaRPr sz="4800" b="0" i="0" u="none" strike="noStrike" cap="none">
                <a:solidFill>
                  <a:srgbClr val="0B0C11"/>
                </a:solidFill>
                <a:latin typeface="Carme"/>
                <a:ea typeface="Carme"/>
                <a:cs typeface="Carme"/>
                <a:sym typeface="Carme"/>
              </a:endParaRPr>
            </a:p>
          </p:txBody>
        </p:sp>
        <p:sp>
          <p:nvSpPr>
            <p:cNvPr id="187" name="Google Shape;187;p20"/>
            <p:cNvSpPr/>
            <p:nvPr/>
          </p:nvSpPr>
          <p:spPr>
            <a:xfrm>
              <a:off x="4607777" y="191566"/>
              <a:ext cx="46440" cy="45313"/>
            </a:xfrm>
            <a:custGeom>
              <a:avLst/>
              <a:gdLst/>
              <a:ahLst/>
              <a:cxnLst/>
              <a:rect l="l" t="t" r="r" b="b"/>
              <a:pathLst>
                <a:path w="21600" h="21076" extrusionOk="0">
                  <a:moveTo>
                    <a:pt x="0" y="12380"/>
                  </a:moveTo>
                  <a:cubicBezTo>
                    <a:pt x="0" y="13502"/>
                    <a:pt x="0" y="14624"/>
                    <a:pt x="831" y="16588"/>
                  </a:cubicBezTo>
                  <a:cubicBezTo>
                    <a:pt x="3046" y="19393"/>
                    <a:pt x="6646" y="21076"/>
                    <a:pt x="9969" y="21076"/>
                  </a:cubicBezTo>
                  <a:cubicBezTo>
                    <a:pt x="16338" y="21076"/>
                    <a:pt x="21600" y="16027"/>
                    <a:pt x="21600" y="10136"/>
                  </a:cubicBezTo>
                  <a:cubicBezTo>
                    <a:pt x="21600" y="5928"/>
                    <a:pt x="19385" y="1720"/>
                    <a:pt x="15785" y="37"/>
                  </a:cubicBezTo>
                  <a:cubicBezTo>
                    <a:pt x="15231" y="37"/>
                    <a:pt x="14123" y="37"/>
                    <a:pt x="13569" y="37"/>
                  </a:cubicBezTo>
                  <a:cubicBezTo>
                    <a:pt x="5815" y="-524"/>
                    <a:pt x="0" y="5367"/>
                    <a:pt x="0" y="12380"/>
                  </a:cubicBezTo>
                </a:path>
              </a:pathLst>
            </a:custGeom>
            <a:solidFill>
              <a:srgbClr val="0E0D0C"/>
            </a:solidFill>
            <a:ln>
              <a:noFill/>
            </a:ln>
          </p:spPr>
          <p:txBody>
            <a:bodyPr spcFirstLastPara="1" wrap="square" lIns="45700" tIns="45700" rIns="45700" bIns="45700" anchor="ctr" anchorCtr="0">
              <a:noAutofit/>
            </a:bodyPr>
            <a:lstStyle/>
            <a:p>
              <a:pPr marL="0" marR="0" lvl="0" indent="0" algn="l" rtl="0">
                <a:lnSpc>
                  <a:spcPct val="93000"/>
                </a:lnSpc>
                <a:spcBef>
                  <a:spcPts val="0"/>
                </a:spcBef>
                <a:spcAft>
                  <a:spcPts val="0"/>
                </a:spcAft>
                <a:buClr>
                  <a:srgbClr val="000000"/>
                </a:buClr>
                <a:buSzPts val="4800"/>
                <a:buFont typeface="Arial"/>
                <a:buNone/>
              </a:pPr>
              <a:endParaRPr sz="4800" b="0" i="0" u="none" strike="noStrike" cap="none">
                <a:solidFill>
                  <a:srgbClr val="0B0C11"/>
                </a:solidFill>
                <a:latin typeface="Carme"/>
                <a:ea typeface="Carme"/>
                <a:cs typeface="Carme"/>
                <a:sym typeface="Carme"/>
              </a:endParaRPr>
            </a:p>
          </p:txBody>
        </p:sp>
      </p:grpSp>
      <p:pic>
        <p:nvPicPr>
          <p:cNvPr id="188" name="Google Shape;188;p20"/>
          <p:cNvPicPr preferRelativeResize="0"/>
          <p:nvPr/>
        </p:nvPicPr>
        <p:blipFill rotWithShape="1">
          <a:blip r:embed="rId3">
            <a:alphaModFix/>
          </a:blip>
          <a:srcRect b="16352"/>
          <a:stretch/>
        </p:blipFill>
        <p:spPr>
          <a:xfrm>
            <a:off x="5186020" y="1989954"/>
            <a:ext cx="6263199" cy="3943960"/>
          </a:xfrm>
          <a:prstGeom prst="rect">
            <a:avLst/>
          </a:prstGeom>
          <a:noFill/>
          <a:ln>
            <a:noFill/>
          </a:ln>
        </p:spPr>
      </p:pic>
      <p:sp>
        <p:nvSpPr>
          <p:cNvPr id="189" name="Google Shape;189;p20"/>
          <p:cNvSpPr txBox="1"/>
          <p:nvPr/>
        </p:nvSpPr>
        <p:spPr>
          <a:xfrm>
            <a:off x="1054225" y="1664575"/>
            <a:ext cx="3628800" cy="36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CH"/>
              <a:t>Aktuelle Plattformen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cxnSp>
        <p:nvCxnSpPr>
          <p:cNvPr id="194" name="Google Shape;194;p21"/>
          <p:cNvCxnSpPr/>
          <p:nvPr/>
        </p:nvCxnSpPr>
        <p:spPr>
          <a:xfrm>
            <a:off x="6669362" y="3818884"/>
            <a:ext cx="2252700" cy="0"/>
          </a:xfrm>
          <a:prstGeom prst="straightConnector1">
            <a:avLst/>
          </a:prstGeom>
          <a:noFill/>
          <a:ln w="76200" cap="flat" cmpd="sng">
            <a:solidFill>
              <a:srgbClr val="EA9999"/>
            </a:solidFill>
            <a:prstDash val="solid"/>
            <a:round/>
            <a:headEnd type="none" w="med" len="med"/>
            <a:tailEnd type="none" w="med" len="med"/>
          </a:ln>
        </p:spPr>
      </p:cxnSp>
      <p:sp>
        <p:nvSpPr>
          <p:cNvPr id="195" name="Google Shape;195;p21"/>
          <p:cNvSpPr txBox="1">
            <a:spLocks noGrp="1"/>
          </p:cNvSpPr>
          <p:nvPr>
            <p:ph type="title"/>
          </p:nvPr>
        </p:nvSpPr>
        <p:spPr>
          <a:xfrm>
            <a:off x="1036721" y="1676568"/>
            <a:ext cx="10515600" cy="10305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Arial"/>
              <a:buNone/>
            </a:pPr>
            <a:r>
              <a:rPr lang="de-CH" b="1" dirty="0">
                <a:latin typeface="Arial"/>
                <a:ea typeface="Arial"/>
                <a:cs typeface="Arial"/>
                <a:sym typeface="Arial"/>
              </a:rPr>
              <a:t>Zeit für den nächsten Schritt</a:t>
            </a:r>
            <a:endParaRPr sz="3000" b="1" dirty="0">
              <a:latin typeface="DM Sans"/>
              <a:ea typeface="DM Sans"/>
              <a:cs typeface="DM Sans"/>
              <a:sym typeface="DM Sans"/>
            </a:endParaRPr>
          </a:p>
        </p:txBody>
      </p:sp>
      <p:sp>
        <p:nvSpPr>
          <p:cNvPr id="196" name="Google Shape;196;p2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de-CH"/>
              <a:t>www.equality.ch</a:t>
            </a:r>
            <a:endParaRPr/>
          </a:p>
        </p:txBody>
      </p:sp>
      <p:sp>
        <p:nvSpPr>
          <p:cNvPr id="197" name="Google Shape;197;p2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de-CH"/>
              <a:t>9</a:t>
            </a:fld>
            <a:endParaRPr/>
          </a:p>
        </p:txBody>
      </p:sp>
      <p:cxnSp>
        <p:nvCxnSpPr>
          <p:cNvPr id="198" name="Google Shape;198;p21"/>
          <p:cNvCxnSpPr/>
          <p:nvPr/>
        </p:nvCxnSpPr>
        <p:spPr>
          <a:xfrm>
            <a:off x="1595037" y="4182134"/>
            <a:ext cx="1922700" cy="0"/>
          </a:xfrm>
          <a:prstGeom prst="straightConnector1">
            <a:avLst/>
          </a:prstGeom>
          <a:noFill/>
          <a:ln w="76200" cap="flat" cmpd="sng">
            <a:solidFill>
              <a:srgbClr val="EA9999"/>
            </a:solidFill>
            <a:prstDash val="solid"/>
            <a:round/>
            <a:headEnd type="none" w="med" len="med"/>
            <a:tailEnd type="none" w="med" len="med"/>
          </a:ln>
        </p:spPr>
      </p:cxnSp>
      <p:cxnSp>
        <p:nvCxnSpPr>
          <p:cNvPr id="199" name="Google Shape;199;p21"/>
          <p:cNvCxnSpPr/>
          <p:nvPr/>
        </p:nvCxnSpPr>
        <p:spPr>
          <a:xfrm>
            <a:off x="2657412" y="4534284"/>
            <a:ext cx="5709900" cy="0"/>
          </a:xfrm>
          <a:prstGeom prst="straightConnector1">
            <a:avLst/>
          </a:prstGeom>
          <a:noFill/>
          <a:ln w="76200" cap="flat" cmpd="sng">
            <a:solidFill>
              <a:srgbClr val="EA9999"/>
            </a:solidFill>
            <a:prstDash val="solid"/>
            <a:round/>
            <a:headEnd type="none" w="med" len="med"/>
            <a:tailEnd type="none" w="med" len="med"/>
          </a:ln>
        </p:spPr>
      </p:cxnSp>
      <p:cxnSp>
        <p:nvCxnSpPr>
          <p:cNvPr id="200" name="Google Shape;200;p21"/>
          <p:cNvCxnSpPr/>
          <p:nvPr/>
        </p:nvCxnSpPr>
        <p:spPr>
          <a:xfrm>
            <a:off x="3085000" y="5357675"/>
            <a:ext cx="5975700" cy="0"/>
          </a:xfrm>
          <a:prstGeom prst="straightConnector1">
            <a:avLst/>
          </a:prstGeom>
          <a:noFill/>
          <a:ln w="76200" cap="flat" cmpd="sng">
            <a:solidFill>
              <a:srgbClr val="EA9999"/>
            </a:solidFill>
            <a:prstDash val="solid"/>
            <a:round/>
            <a:headEnd type="none" w="med" len="med"/>
            <a:tailEnd type="none" w="med" len="med"/>
          </a:ln>
        </p:spPr>
      </p:cxnSp>
      <p:sp>
        <p:nvSpPr>
          <p:cNvPr id="201" name="Google Shape;201;p21"/>
          <p:cNvSpPr txBox="1">
            <a:spLocks noGrp="1"/>
          </p:cNvSpPr>
          <p:nvPr>
            <p:ph type="body" idx="1"/>
          </p:nvPr>
        </p:nvSpPr>
        <p:spPr>
          <a:xfrm>
            <a:off x="1036725" y="2707100"/>
            <a:ext cx="8233200" cy="3456600"/>
          </a:xfrm>
          <a:prstGeom prst="rect">
            <a:avLst/>
          </a:prstGeom>
          <a:noFill/>
          <a:ln>
            <a:noFill/>
          </a:ln>
        </p:spPr>
        <p:txBody>
          <a:bodyPr spcFirstLastPara="1" wrap="square" lIns="91425" tIns="45700" rIns="91425" bIns="45700" anchor="t" anchorCtr="0">
            <a:noAutofit/>
          </a:bodyPr>
          <a:lstStyle/>
          <a:p>
            <a:pPr marL="457200" lvl="0" indent="-355600" algn="l" rtl="0">
              <a:lnSpc>
                <a:spcPct val="115000"/>
              </a:lnSpc>
              <a:spcBef>
                <a:spcPts val="0"/>
              </a:spcBef>
              <a:spcAft>
                <a:spcPts val="0"/>
              </a:spcAft>
              <a:buSzPts val="2000"/>
              <a:buFont typeface="Arial"/>
              <a:buChar char="•"/>
            </a:pPr>
            <a:r>
              <a:rPr lang="de-CH" sz="2000" dirty="0">
                <a:latin typeface="Arial"/>
                <a:ea typeface="Arial"/>
                <a:cs typeface="Arial"/>
                <a:sym typeface="Arial"/>
              </a:rPr>
              <a:t>Bisher wurden solche Entscheide auf drei sprachregional getrennten Plattformen veröffentlicht.</a:t>
            </a:r>
            <a:endParaRPr sz="2000" dirty="0">
              <a:latin typeface="Arial"/>
              <a:ea typeface="Arial"/>
              <a:cs typeface="Arial"/>
              <a:sym typeface="Arial"/>
            </a:endParaRPr>
          </a:p>
          <a:p>
            <a:pPr marL="457200" lvl="0" indent="-355600" algn="l" rtl="0">
              <a:lnSpc>
                <a:spcPct val="115000"/>
              </a:lnSpc>
              <a:spcBef>
                <a:spcPts val="1000"/>
              </a:spcBef>
              <a:spcAft>
                <a:spcPts val="0"/>
              </a:spcAft>
              <a:buSzPts val="2000"/>
              <a:buFont typeface="Arial"/>
              <a:buChar char="•"/>
            </a:pPr>
            <a:r>
              <a:rPr lang="de-CH" sz="2000" dirty="0">
                <a:latin typeface="Arial"/>
                <a:ea typeface="Arial"/>
                <a:cs typeface="Arial"/>
                <a:sym typeface="Arial"/>
              </a:rPr>
              <a:t>Jetzt ist die Zeit reif für den nächsten Schritt: Die drei Plattformen werden fusioniert und die ganze Rechtsprechung rund um das </a:t>
            </a:r>
            <a:r>
              <a:rPr lang="de-CH" sz="2000" dirty="0" err="1">
                <a:latin typeface="Arial"/>
                <a:ea typeface="Arial"/>
                <a:cs typeface="Arial"/>
                <a:sym typeface="Arial"/>
              </a:rPr>
              <a:t>GlG</a:t>
            </a:r>
            <a:r>
              <a:rPr lang="de-CH" sz="2000" dirty="0">
                <a:latin typeface="Arial"/>
                <a:ea typeface="Arial"/>
                <a:cs typeface="Arial"/>
                <a:sym typeface="Arial"/>
              </a:rPr>
              <a:t> auf einer einzigen, nationalen Plattform zugänglich gemacht.</a:t>
            </a:r>
            <a:endParaRPr sz="2000" dirty="0">
              <a:latin typeface="Arial"/>
              <a:ea typeface="Arial"/>
              <a:cs typeface="Arial"/>
              <a:sym typeface="Arial"/>
            </a:endParaRPr>
          </a:p>
          <a:p>
            <a:pPr marL="457200" lvl="0" indent="-355600" algn="l" rtl="0">
              <a:lnSpc>
                <a:spcPct val="115000"/>
              </a:lnSpc>
              <a:spcBef>
                <a:spcPts val="1000"/>
              </a:spcBef>
              <a:spcAft>
                <a:spcPts val="1000"/>
              </a:spcAft>
              <a:buSzPts val="2000"/>
              <a:buFont typeface="Arial"/>
              <a:buChar char="•"/>
            </a:pPr>
            <a:r>
              <a:rPr lang="de-CH" sz="2000" dirty="0">
                <a:latin typeface="Arial"/>
                <a:ea typeface="Arial"/>
                <a:cs typeface="Arial"/>
                <a:sym typeface="Arial"/>
              </a:rPr>
              <a:t>Das bringt den Vorteil, dass juristische Fachpersonen und weitere Interessierte alle Fälle aus allen Landesteilen zentral an einem Ort finden. Zudem können Arbeitnehmende und </a:t>
            </a:r>
            <a:r>
              <a:rPr lang="de-CH" sz="2000" dirty="0" err="1">
                <a:latin typeface="Arial"/>
                <a:ea typeface="Arial"/>
                <a:cs typeface="Arial"/>
                <a:sym typeface="Arial"/>
              </a:rPr>
              <a:t>Arbeitgebende</a:t>
            </a:r>
            <a:r>
              <a:rPr lang="de-CH" sz="2000" dirty="0">
                <a:latin typeface="Arial"/>
                <a:ea typeface="Arial"/>
                <a:cs typeface="Arial"/>
                <a:sym typeface="Arial"/>
              </a:rPr>
              <a:t> mit praktischen Informationen zum </a:t>
            </a:r>
            <a:r>
              <a:rPr lang="de-CH" sz="2000" dirty="0" err="1">
                <a:latin typeface="Arial"/>
                <a:ea typeface="Arial"/>
                <a:cs typeface="Arial"/>
                <a:sym typeface="Arial"/>
              </a:rPr>
              <a:t>GlG</a:t>
            </a:r>
            <a:r>
              <a:rPr lang="de-CH" sz="2000" dirty="0">
                <a:latin typeface="Arial"/>
                <a:ea typeface="Arial"/>
                <a:cs typeface="Arial"/>
                <a:sym typeface="Arial"/>
              </a:rPr>
              <a:t> versorgt werden.</a:t>
            </a:r>
            <a:endParaRPr sz="2000" dirty="0">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834</Words>
  <Application>Microsoft Office PowerPoint</Application>
  <PresentationFormat>Breitbild</PresentationFormat>
  <Paragraphs>124</Paragraphs>
  <Slides>19</Slides>
  <Notes>18</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19</vt:i4>
      </vt:variant>
    </vt:vector>
  </HeadingPairs>
  <TitlesOfParts>
    <vt:vector size="25" baseType="lpstr">
      <vt:lpstr>DM Sans</vt:lpstr>
      <vt:lpstr>Arial</vt:lpstr>
      <vt:lpstr>Carme</vt:lpstr>
      <vt:lpstr>Calibri</vt:lpstr>
      <vt:lpstr>Helvetica Neue Light</vt:lpstr>
      <vt:lpstr>Office</vt:lpstr>
      <vt:lpstr>Fusionsprojekt Datenbanken Gleichstellungsgesetz </vt:lpstr>
      <vt:lpstr>Agenda</vt:lpstr>
      <vt:lpstr>Über die SKG</vt:lpstr>
      <vt:lpstr>Fälle nach GlG im Verhältnis zur Bevölkerung</vt:lpstr>
      <vt:lpstr>Es muss endlich vorwärts gehen mit der Gleichstellung in der Schweizer Arbeitswelt!</vt:lpstr>
      <vt:lpstr>gleichstellungsgesetz.ch</vt:lpstr>
      <vt:lpstr>leg.ch</vt:lpstr>
      <vt:lpstr>sentenze parita.ch</vt:lpstr>
      <vt:lpstr>Zeit für den nächsten Schritt</vt:lpstr>
      <vt:lpstr>Informationen schweizweit zugänglich machen</vt:lpstr>
      <vt:lpstr>Projekt wird unterstützt vom Bund</vt:lpstr>
      <vt:lpstr>Fragen?</vt:lpstr>
      <vt:lpstr>Betrieb der Plattformen</vt:lpstr>
      <vt:lpstr>Aktueller Zustand</vt:lpstr>
      <vt:lpstr>So kommen die Fälle auf die Plattformen</vt:lpstr>
      <vt:lpstr>Schlichtungsstellen als zentrale Informationsquelle</vt:lpstr>
      <vt:lpstr>Flüsterrunden à 2-3 Personen</vt:lpstr>
      <vt:lpstr>Austausch im Plenum</vt:lpstr>
      <vt:lpstr>Umfrage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Fusionsprojekt Datenbanken Gleichstellungsgesetz</dc:title>
  <dc:creator>user</dc:creator>
  <cp:lastModifiedBy>David Muggli</cp:lastModifiedBy>
  <cp:revision>12</cp:revision>
  <dcterms:modified xsi:type="dcterms:W3CDTF">2024-01-31T19:57:22Z</dcterms:modified>
</cp:coreProperties>
</file>